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86" r:id="rId3"/>
    <p:sldId id="271" r:id="rId4"/>
    <p:sldId id="270" r:id="rId5"/>
    <p:sldId id="289" r:id="rId6"/>
    <p:sldId id="274" r:id="rId7"/>
    <p:sldId id="278" r:id="rId8"/>
    <p:sldId id="292" r:id="rId9"/>
    <p:sldId id="290" r:id="rId10"/>
    <p:sldId id="272" r:id="rId11"/>
    <p:sldId id="257" r:id="rId12"/>
    <p:sldId id="281" r:id="rId13"/>
    <p:sldId id="285" r:id="rId14"/>
    <p:sldId id="279" r:id="rId15"/>
    <p:sldId id="280" r:id="rId16"/>
    <p:sldId id="275" r:id="rId17"/>
    <p:sldId id="276" r:id="rId18"/>
    <p:sldId id="282" r:id="rId19"/>
    <p:sldId id="287" r:id="rId20"/>
    <p:sldId id="283" r:id="rId21"/>
    <p:sldId id="293" r:id="rId22"/>
    <p:sldId id="284" r:id="rId23"/>
    <p:sldId id="288" r:id="rId24"/>
    <p:sldId id="29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42" y="72"/>
      </p:cViewPr>
      <p:guideLst>
        <p:guide orient="horz" pos="2160"/>
        <p:guide pos="384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5BF8F-3DE7-4C62-8A98-709E7A3E1AC3}" type="datetimeFigureOut">
              <a:rPr lang="en-US" smtClean="0"/>
              <a:t>9/5/2018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501C7-8799-41F5-B49B-169DF7CB47C5}" type="slidenum">
              <a:rPr lang="en-US" smtClean="0"/>
              <a:t>‹#›</a:t>
            </a:fld>
            <a:endParaRPr lang="en-US"/>
          </a:p>
        </p:txBody>
      </p:sp>
    </p:spTree>
    <p:extLst>
      <p:ext uri="{BB962C8B-B14F-4D97-AF65-F5344CB8AC3E}">
        <p14:creationId xmlns:p14="http://schemas.microsoft.com/office/powerpoint/2010/main" val="422702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F41095-7134-496B-BAF0-696A68EF0FD7}"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257911946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E4888C-D98B-4346-A64E-C75397E97EA8}"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74350597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FAE1F-81FB-40F2-84DF-F5F0132D7EE3}"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424585869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75DF8-B3E0-49D9-A082-C5F8F8867D86}"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260548026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9A975F-57E0-41EB-BD2F-B4A07A97A93E}" type="datetime1">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51542327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2CCB4F-11C4-4224-94F2-6F28FAE6171A}"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257389533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207397-0FD9-4F53-8700-CAB01E503E3D}" type="datetime1">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117520289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97A7DC-B9FD-4B9C-8DEE-4EFA303324E6}" type="datetime1">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12827469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9DE04-1596-4814-8653-3B178FD2F2E1}" type="datetime1">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113730610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10D5D0-1325-4845-A889-E9AF91CC7AC2}"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230338907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FDBCEE-02D3-4763-87CE-A55A59B16977}" type="datetime1">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E1DB3-0B48-4064-BDEE-D53BF4AF9A9D}" type="slidenum">
              <a:rPr lang="en-US" smtClean="0"/>
              <a:t>‹#›</a:t>
            </a:fld>
            <a:endParaRPr lang="en-US"/>
          </a:p>
        </p:txBody>
      </p:sp>
    </p:spTree>
    <p:extLst>
      <p:ext uri="{BB962C8B-B14F-4D97-AF65-F5344CB8AC3E}">
        <p14:creationId xmlns:p14="http://schemas.microsoft.com/office/powerpoint/2010/main" val="310562174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BB1C1-F6AE-4727-BEFA-928839878C44}" type="datetime1">
              <a:rPr lang="en-US" smtClean="0"/>
              <a:t>9/5/2018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E1DB3-0B48-4064-BDEE-D53BF4AF9A9D}" type="slidenum">
              <a:rPr lang="en-US" smtClean="0"/>
              <a:t>‹#›</a:t>
            </a:fld>
            <a:endParaRPr lang="en-US"/>
          </a:p>
        </p:txBody>
      </p:sp>
    </p:spTree>
    <p:extLst>
      <p:ext uri="{BB962C8B-B14F-4D97-AF65-F5344CB8AC3E}">
        <p14:creationId xmlns:p14="http://schemas.microsoft.com/office/powerpoint/2010/main" val="3321740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0E1DB3-0B48-4064-BDEE-D53BF4AF9A9D}" type="slidenum">
              <a:rPr lang="en-US" smtClean="0"/>
              <a:t>1</a:t>
            </a:fld>
            <a:endParaRPr lang="en-US" dirty="0"/>
          </a:p>
        </p:txBody>
      </p:sp>
      <p:sp>
        <p:nvSpPr>
          <p:cNvPr id="2" name="Title 1"/>
          <p:cNvSpPr>
            <a:spLocks noGrp="1"/>
          </p:cNvSpPr>
          <p:nvPr>
            <p:ph type="ctrTitle" idx="4294967295"/>
          </p:nvPr>
        </p:nvSpPr>
        <p:spPr>
          <a:xfrm>
            <a:off x="699200" y="1705368"/>
            <a:ext cx="5216781" cy="1765369"/>
          </a:xfrm>
        </p:spPr>
        <p:txBody>
          <a:bodyPr>
            <a:normAutofit fontScale="90000"/>
          </a:bodyPr>
          <a:lstStyle/>
          <a:p>
            <a:pPr algn="ctr"/>
            <a:r>
              <a:rPr lang="en-US" sz="5300" b="1" dirty="0"/>
              <a:t>Robotics</a:t>
            </a:r>
            <a:br>
              <a:rPr lang="en-US" sz="4800" b="1" dirty="0"/>
            </a:br>
            <a:r>
              <a:rPr lang="en-US" sz="3600" dirty="0">
                <a:solidFill>
                  <a:srgbClr val="002060"/>
                </a:solidFill>
              </a:rPr>
              <a:t>In Search of the Do-all Robot</a:t>
            </a:r>
          </a:p>
        </p:txBody>
      </p:sp>
      <p:grpSp>
        <p:nvGrpSpPr>
          <p:cNvPr id="10" name="Group 9">
            <a:extLst>
              <a:ext uri="{FF2B5EF4-FFF2-40B4-BE49-F238E27FC236}">
                <a16:creationId xmlns:a16="http://schemas.microsoft.com/office/drawing/2014/main" id="{523F7897-3574-4BA9-852E-88EC02081AD1}"/>
              </a:ext>
            </a:extLst>
          </p:cNvPr>
          <p:cNvGrpSpPr/>
          <p:nvPr/>
        </p:nvGrpSpPr>
        <p:grpSpPr>
          <a:xfrm>
            <a:off x="6276019" y="1340768"/>
            <a:ext cx="5216781" cy="4459358"/>
            <a:chOff x="6420036" y="2435933"/>
            <a:chExt cx="3724593" cy="3215644"/>
          </a:xfrm>
        </p:grpSpPr>
        <p:pic>
          <p:nvPicPr>
            <p:cNvPr id="6" name="Picture 5" descr="https://sphotos-b.xx.fbcdn.net/hphotos-ash4/383055_536372899735272_1354084237_n.jpg">
              <a:extLst>
                <a:ext uri="{FF2B5EF4-FFF2-40B4-BE49-F238E27FC236}">
                  <a16:creationId xmlns:a16="http://schemas.microsoft.com/office/drawing/2014/main" id="{E26D1BEE-F59A-4A7F-9CC5-0F6E2FE634E7}"/>
                </a:ext>
              </a:extLst>
            </p:cNvPr>
            <p:cNvPicPr/>
            <p:nvPr/>
          </p:nvPicPr>
          <p:blipFill rotWithShape="1">
            <a:blip r:embed="rId2" cstate="screen">
              <a:extLst>
                <a:ext uri="{28A0092B-C50C-407E-A947-70E740481C1C}">
                  <a14:useLocalDpi xmlns:a14="http://schemas.microsoft.com/office/drawing/2010/main"/>
                </a:ext>
              </a:extLst>
            </a:blip>
            <a:srcRect/>
            <a:stretch/>
          </p:blipFill>
          <p:spPr bwMode="auto">
            <a:xfrm>
              <a:off x="6420036" y="2435933"/>
              <a:ext cx="3724593" cy="3215644"/>
            </a:xfrm>
            <a:prstGeom prst="rect">
              <a:avLst/>
            </a:prstGeom>
            <a:noFill/>
            <a:ln>
              <a:no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F47D49E5-81C8-4400-8BC2-2EBE00FD485B}"/>
                </a:ext>
              </a:extLst>
            </p:cNvPr>
            <p:cNvSpPr/>
            <p:nvPr/>
          </p:nvSpPr>
          <p:spPr>
            <a:xfrm rot="21232306">
              <a:off x="9120336" y="4236600"/>
              <a:ext cx="540060" cy="14401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B1B49FAF-E55A-456F-B583-02F0C8843ECE}"/>
              </a:ext>
            </a:extLst>
          </p:cNvPr>
          <p:cNvSpPr txBox="1"/>
          <p:nvPr/>
        </p:nvSpPr>
        <p:spPr>
          <a:xfrm>
            <a:off x="1559496" y="4221088"/>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10</a:t>
            </a:fld>
            <a:endParaRPr lang="en-US"/>
          </a:p>
        </p:txBody>
      </p:sp>
      <p:sp>
        <p:nvSpPr>
          <p:cNvPr id="7" name="TextBox 6"/>
          <p:cNvSpPr txBox="1"/>
          <p:nvPr/>
        </p:nvSpPr>
        <p:spPr>
          <a:xfrm>
            <a:off x="2207568" y="368660"/>
            <a:ext cx="7596844" cy="646331"/>
          </a:xfrm>
          <a:prstGeom prst="rect">
            <a:avLst/>
          </a:prstGeom>
          <a:noFill/>
        </p:spPr>
        <p:txBody>
          <a:bodyPr wrap="square" rtlCol="0">
            <a:spAutoFit/>
          </a:bodyPr>
          <a:lstStyle/>
          <a:p>
            <a:pPr algn="ctr"/>
            <a:r>
              <a:rPr lang="en-US" sz="3600" dirty="0"/>
              <a:t>FIRST Robotics Example A</a:t>
            </a:r>
          </a:p>
        </p:txBody>
      </p:sp>
      <p:sp>
        <p:nvSpPr>
          <p:cNvPr id="2" name="TextBox 1">
            <a:extLst>
              <a:ext uri="{FF2B5EF4-FFF2-40B4-BE49-F238E27FC236}">
                <a16:creationId xmlns:a16="http://schemas.microsoft.com/office/drawing/2014/main" id="{5DEEA560-663A-4F79-BC92-39D9B6A06FD4}"/>
              </a:ext>
            </a:extLst>
          </p:cNvPr>
          <p:cNvSpPr txBox="1"/>
          <p:nvPr/>
        </p:nvSpPr>
        <p:spPr>
          <a:xfrm>
            <a:off x="838200" y="1304764"/>
            <a:ext cx="10515600" cy="3785652"/>
          </a:xfrm>
          <a:prstGeom prst="rect">
            <a:avLst/>
          </a:prstGeom>
          <a:noFill/>
        </p:spPr>
        <p:txBody>
          <a:bodyPr wrap="square" rtlCol="0">
            <a:spAutoFit/>
          </a:bodyPr>
          <a:lstStyle/>
          <a:p>
            <a:r>
              <a:rPr lang="en-US" sz="2400" b="1" dirty="0"/>
              <a:t>Object of the Game:</a:t>
            </a:r>
          </a:p>
          <a:p>
            <a:endParaRPr lang="en-US" sz="2400" dirty="0"/>
          </a:p>
          <a:p>
            <a:r>
              <a:rPr lang="en-US" sz="2400" dirty="0"/>
              <a:t>Shoot Frisbees into various goals at the end of the playing field, then in the last 30 seconds of the match the robot must climb a large pyramid structure made out of 1.5” dia. steel tubing.  Points are scored when Frisbees land in scoring bins with a higher score awarded to the more difficult bins.  Points are also scored depending on how high the robot climbs at the end of the round.  There are strict rules that govern how the robot can interface with the climbing structure.   The number of Frisbees the robot can carry is limited, but they can be reloaded via a feeding slot at the far side of the field.</a:t>
            </a:r>
          </a:p>
        </p:txBody>
      </p:sp>
      <p:sp>
        <p:nvSpPr>
          <p:cNvPr id="4" name="TextBox 3">
            <a:extLst>
              <a:ext uri="{FF2B5EF4-FFF2-40B4-BE49-F238E27FC236}">
                <a16:creationId xmlns:a16="http://schemas.microsoft.com/office/drawing/2014/main" id="{EDC4FB54-9665-4755-9C86-5F2A436C39D4}"/>
              </a:ext>
            </a:extLst>
          </p:cNvPr>
          <p:cNvSpPr txBox="1"/>
          <p:nvPr/>
        </p:nvSpPr>
        <p:spPr>
          <a:xfrm>
            <a:off x="2351584" y="5380189"/>
            <a:ext cx="7074786" cy="646331"/>
          </a:xfrm>
          <a:prstGeom prst="rect">
            <a:avLst/>
          </a:prstGeom>
          <a:noFill/>
        </p:spPr>
        <p:txBody>
          <a:bodyPr wrap="square" rtlCol="0">
            <a:spAutoFit/>
          </a:bodyPr>
          <a:lstStyle/>
          <a:p>
            <a:pPr algn="ctr"/>
            <a:r>
              <a:rPr lang="en-US" i="1" dirty="0"/>
              <a:t>This is the condensed version of the rules.  The actual competition rules composed a book that had more then 20 pages of instructions… </a:t>
            </a:r>
          </a:p>
        </p:txBody>
      </p:sp>
    </p:spTree>
    <p:extLst>
      <p:ext uri="{BB962C8B-B14F-4D97-AF65-F5344CB8AC3E}">
        <p14:creationId xmlns:p14="http://schemas.microsoft.com/office/powerpoint/2010/main" val="236687519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11</a:t>
            </a:fld>
            <a:endParaRPr lang="en-US"/>
          </a:p>
        </p:txBody>
      </p:sp>
      <p:sp>
        <p:nvSpPr>
          <p:cNvPr id="2" name="Title 1"/>
          <p:cNvSpPr>
            <a:spLocks noGrp="1"/>
          </p:cNvSpPr>
          <p:nvPr>
            <p:ph type="title" idx="4294967295"/>
          </p:nvPr>
        </p:nvSpPr>
        <p:spPr>
          <a:xfrm>
            <a:off x="1703771" y="224644"/>
            <a:ext cx="8748713" cy="639763"/>
          </a:xfrm>
        </p:spPr>
        <p:txBody>
          <a:bodyPr>
            <a:normAutofit/>
          </a:bodyPr>
          <a:lstStyle/>
          <a:p>
            <a:pPr algn="ctr"/>
            <a:r>
              <a:rPr lang="en-US" sz="3200" b="1" dirty="0"/>
              <a:t>Design Goals Established by the Team </a:t>
            </a:r>
          </a:p>
        </p:txBody>
      </p:sp>
      <p:sp>
        <p:nvSpPr>
          <p:cNvPr id="6" name="TextBox 5"/>
          <p:cNvSpPr txBox="1"/>
          <p:nvPr/>
        </p:nvSpPr>
        <p:spPr>
          <a:xfrm>
            <a:off x="2423592" y="1268760"/>
            <a:ext cx="7086600" cy="461665"/>
          </a:xfrm>
          <a:prstGeom prst="rect">
            <a:avLst/>
          </a:prstGeom>
          <a:noFill/>
        </p:spPr>
        <p:txBody>
          <a:bodyPr wrap="square" rtlCol="0">
            <a:spAutoFit/>
          </a:bodyPr>
          <a:lstStyle/>
          <a:p>
            <a:pPr marL="342900" indent="-342900">
              <a:buAutoNum type="arabicPeriod"/>
            </a:pPr>
            <a:r>
              <a:rPr lang="en-US" sz="2400" dirty="0"/>
              <a:t>Be able to store 4 Frisbees</a:t>
            </a:r>
          </a:p>
        </p:txBody>
      </p:sp>
      <p:sp>
        <p:nvSpPr>
          <p:cNvPr id="7" name="TextBox 6"/>
          <p:cNvSpPr txBox="1"/>
          <p:nvPr/>
        </p:nvSpPr>
        <p:spPr>
          <a:xfrm>
            <a:off x="2438400" y="1743199"/>
            <a:ext cx="7086600" cy="461665"/>
          </a:xfrm>
          <a:prstGeom prst="rect">
            <a:avLst/>
          </a:prstGeom>
          <a:noFill/>
        </p:spPr>
        <p:txBody>
          <a:bodyPr wrap="square" rtlCol="0">
            <a:spAutoFit/>
          </a:bodyPr>
          <a:lstStyle/>
          <a:p>
            <a:r>
              <a:rPr lang="en-US" sz="2400" dirty="0"/>
              <a:t>2.  Be able to climb up all three levels</a:t>
            </a:r>
          </a:p>
        </p:txBody>
      </p:sp>
      <p:sp>
        <p:nvSpPr>
          <p:cNvPr id="8" name="TextBox 7"/>
          <p:cNvSpPr txBox="1"/>
          <p:nvPr/>
        </p:nvSpPr>
        <p:spPr>
          <a:xfrm>
            <a:off x="2438400" y="2204865"/>
            <a:ext cx="8590148" cy="461665"/>
          </a:xfrm>
          <a:prstGeom prst="rect">
            <a:avLst/>
          </a:prstGeom>
          <a:noFill/>
        </p:spPr>
        <p:txBody>
          <a:bodyPr wrap="square" rtlCol="0">
            <a:spAutoFit/>
          </a:bodyPr>
          <a:lstStyle/>
          <a:p>
            <a:pPr marL="403225" indent="-403225"/>
            <a:r>
              <a:rPr lang="en-US" sz="2400" dirty="0"/>
              <a:t>3.  Fire from the distant loading zone – load &amp; shoot w/o driving</a:t>
            </a:r>
          </a:p>
        </p:txBody>
      </p:sp>
      <p:sp>
        <p:nvSpPr>
          <p:cNvPr id="9" name="TextBox 8"/>
          <p:cNvSpPr txBox="1"/>
          <p:nvPr/>
        </p:nvSpPr>
        <p:spPr>
          <a:xfrm>
            <a:off x="2465784" y="2672917"/>
            <a:ext cx="7986700" cy="461665"/>
          </a:xfrm>
          <a:prstGeom prst="rect">
            <a:avLst/>
          </a:prstGeom>
          <a:noFill/>
        </p:spPr>
        <p:txBody>
          <a:bodyPr wrap="square" rtlCol="0">
            <a:spAutoFit/>
          </a:bodyPr>
          <a:lstStyle/>
          <a:p>
            <a:r>
              <a:rPr lang="en-US" sz="2400" dirty="0"/>
              <a:t>4.  Accommodate 0 Deg to 80 Deg shooting elevations</a:t>
            </a:r>
          </a:p>
        </p:txBody>
      </p:sp>
      <p:sp>
        <p:nvSpPr>
          <p:cNvPr id="10" name="TextBox 9"/>
          <p:cNvSpPr txBox="1"/>
          <p:nvPr/>
        </p:nvSpPr>
        <p:spPr>
          <a:xfrm>
            <a:off x="2465784" y="3147355"/>
            <a:ext cx="6834572" cy="461665"/>
          </a:xfrm>
          <a:prstGeom prst="rect">
            <a:avLst/>
          </a:prstGeom>
          <a:noFill/>
        </p:spPr>
        <p:txBody>
          <a:bodyPr wrap="square" rtlCol="0">
            <a:spAutoFit/>
          </a:bodyPr>
          <a:lstStyle/>
          <a:p>
            <a:r>
              <a:rPr lang="en-US" sz="2400" dirty="0"/>
              <a:t>5.  Auto targeting (let the computer aim the shooter)</a:t>
            </a:r>
          </a:p>
        </p:txBody>
      </p:sp>
      <p:sp>
        <p:nvSpPr>
          <p:cNvPr id="12" name="TextBox 11"/>
          <p:cNvSpPr txBox="1"/>
          <p:nvPr/>
        </p:nvSpPr>
        <p:spPr>
          <a:xfrm>
            <a:off x="2459596" y="3645024"/>
            <a:ext cx="6834572" cy="461665"/>
          </a:xfrm>
          <a:prstGeom prst="rect">
            <a:avLst/>
          </a:prstGeom>
          <a:noFill/>
        </p:spPr>
        <p:txBody>
          <a:bodyPr wrap="square" rtlCol="0">
            <a:spAutoFit/>
          </a:bodyPr>
          <a:lstStyle/>
          <a:p>
            <a:r>
              <a:rPr lang="en-US" sz="2400" dirty="0"/>
              <a:t>6.  Be able to play defense – get in the way…</a:t>
            </a:r>
          </a:p>
        </p:txBody>
      </p:sp>
      <p:sp>
        <p:nvSpPr>
          <p:cNvPr id="13" name="TextBox 12"/>
          <p:cNvSpPr txBox="1"/>
          <p:nvPr/>
        </p:nvSpPr>
        <p:spPr>
          <a:xfrm>
            <a:off x="2459596" y="4119463"/>
            <a:ext cx="8852012" cy="461665"/>
          </a:xfrm>
          <a:prstGeom prst="rect">
            <a:avLst/>
          </a:prstGeom>
          <a:noFill/>
        </p:spPr>
        <p:txBody>
          <a:bodyPr wrap="square" rtlCol="0">
            <a:spAutoFit/>
          </a:bodyPr>
          <a:lstStyle/>
          <a:p>
            <a:r>
              <a:rPr lang="en-US" sz="2400" dirty="0"/>
              <a:t>7.  Autonomous operation (operate on its own w/o human control)  </a:t>
            </a:r>
          </a:p>
        </p:txBody>
      </p:sp>
      <p:sp>
        <p:nvSpPr>
          <p:cNvPr id="15" name="TextBox 14"/>
          <p:cNvSpPr txBox="1"/>
          <p:nvPr/>
        </p:nvSpPr>
        <p:spPr>
          <a:xfrm>
            <a:off x="2495600" y="4587515"/>
            <a:ext cx="6834572" cy="461665"/>
          </a:xfrm>
          <a:prstGeom prst="rect">
            <a:avLst/>
          </a:prstGeom>
          <a:noFill/>
        </p:spPr>
        <p:txBody>
          <a:bodyPr wrap="square" rtlCol="0">
            <a:spAutoFit/>
          </a:bodyPr>
          <a:lstStyle/>
          <a:p>
            <a:r>
              <a:rPr lang="en-US" sz="2400" dirty="0"/>
              <a:t>8.  Be able to shoot from anywhere on the field  </a:t>
            </a:r>
          </a:p>
        </p:txBody>
      </p:sp>
      <p:sp>
        <p:nvSpPr>
          <p:cNvPr id="16" name="TextBox 15"/>
          <p:cNvSpPr txBox="1"/>
          <p:nvPr/>
        </p:nvSpPr>
        <p:spPr>
          <a:xfrm>
            <a:off x="2495600" y="5055567"/>
            <a:ext cx="6834572" cy="461665"/>
          </a:xfrm>
          <a:prstGeom prst="rect">
            <a:avLst/>
          </a:prstGeom>
          <a:noFill/>
        </p:spPr>
        <p:txBody>
          <a:bodyPr wrap="square" rtlCol="0">
            <a:spAutoFit/>
          </a:bodyPr>
          <a:lstStyle/>
          <a:p>
            <a:r>
              <a:rPr lang="en-US" sz="2400" dirty="0"/>
              <a:t>9.  Be able to push other robots around</a:t>
            </a:r>
          </a:p>
        </p:txBody>
      </p:sp>
      <p:sp>
        <p:nvSpPr>
          <p:cNvPr id="17" name="TextBox 16"/>
          <p:cNvSpPr txBox="1"/>
          <p:nvPr/>
        </p:nvSpPr>
        <p:spPr>
          <a:xfrm>
            <a:off x="2351584" y="5523619"/>
            <a:ext cx="6834572" cy="461665"/>
          </a:xfrm>
          <a:prstGeom prst="rect">
            <a:avLst/>
          </a:prstGeom>
          <a:noFill/>
        </p:spPr>
        <p:txBody>
          <a:bodyPr wrap="square" rtlCol="0">
            <a:spAutoFit/>
          </a:bodyPr>
          <a:lstStyle/>
          <a:p>
            <a:r>
              <a:rPr lang="en-US" sz="2400" dirty="0"/>
              <a:t>10.  Be able to shoot over defenders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p:bldP spid="13"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1038ED-FA6E-4C91-9BC9-F6B70AFD637E}"/>
              </a:ext>
            </a:extLst>
          </p:cNvPr>
          <p:cNvSpPr>
            <a:spLocks noGrp="1"/>
          </p:cNvSpPr>
          <p:nvPr>
            <p:ph type="sldNum" sz="quarter" idx="12"/>
          </p:nvPr>
        </p:nvSpPr>
        <p:spPr/>
        <p:txBody>
          <a:bodyPr/>
          <a:lstStyle/>
          <a:p>
            <a:fld id="{250E1DB3-0B48-4064-BDEE-D53BF4AF9A9D}" type="slidenum">
              <a:rPr lang="en-US" smtClean="0"/>
              <a:t>12</a:t>
            </a:fld>
            <a:endParaRPr lang="en-US"/>
          </a:p>
        </p:txBody>
      </p:sp>
      <p:grpSp>
        <p:nvGrpSpPr>
          <p:cNvPr id="3" name="Group 2">
            <a:extLst>
              <a:ext uri="{FF2B5EF4-FFF2-40B4-BE49-F238E27FC236}">
                <a16:creationId xmlns:a16="http://schemas.microsoft.com/office/drawing/2014/main" id="{2F0C2931-2766-4DDD-8634-1BE97305CD07}"/>
              </a:ext>
            </a:extLst>
          </p:cNvPr>
          <p:cNvGrpSpPr/>
          <p:nvPr/>
        </p:nvGrpSpPr>
        <p:grpSpPr>
          <a:xfrm>
            <a:off x="3555819" y="1476882"/>
            <a:ext cx="5216781" cy="4459358"/>
            <a:chOff x="6420036" y="2435933"/>
            <a:chExt cx="3724593" cy="3215644"/>
          </a:xfrm>
        </p:grpSpPr>
        <p:pic>
          <p:nvPicPr>
            <p:cNvPr id="4" name="Picture 3" descr="https://sphotos-b.xx.fbcdn.net/hphotos-ash4/383055_536372899735272_1354084237_n.jpg">
              <a:extLst>
                <a:ext uri="{FF2B5EF4-FFF2-40B4-BE49-F238E27FC236}">
                  <a16:creationId xmlns:a16="http://schemas.microsoft.com/office/drawing/2014/main" id="{6FB4F8B7-99FC-472E-A69F-B944C80346BD}"/>
                </a:ext>
              </a:extLst>
            </p:cNvPr>
            <p:cNvPicPr/>
            <p:nvPr/>
          </p:nvPicPr>
          <p:blipFill rotWithShape="1">
            <a:blip r:embed="rId2" cstate="screen">
              <a:extLst>
                <a:ext uri="{28A0092B-C50C-407E-A947-70E740481C1C}">
                  <a14:useLocalDpi xmlns:a14="http://schemas.microsoft.com/office/drawing/2010/main"/>
                </a:ext>
              </a:extLst>
            </a:blip>
            <a:srcRect/>
            <a:stretch/>
          </p:blipFill>
          <p:spPr bwMode="auto">
            <a:xfrm>
              <a:off x="6420036" y="2435933"/>
              <a:ext cx="3724593" cy="3215644"/>
            </a:xfrm>
            <a:prstGeom prst="rect">
              <a:avLst/>
            </a:prstGeom>
            <a:no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4177C22C-B6AF-4CAE-BABC-1406E59013CB}"/>
                </a:ext>
              </a:extLst>
            </p:cNvPr>
            <p:cNvSpPr/>
            <p:nvPr/>
          </p:nvSpPr>
          <p:spPr>
            <a:xfrm rot="21172142">
              <a:off x="9120336" y="4236600"/>
              <a:ext cx="540060" cy="14401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E57CAB21-8A63-4D8F-8E10-C00081C0BDA6}"/>
              </a:ext>
            </a:extLst>
          </p:cNvPr>
          <p:cNvSpPr txBox="1"/>
          <p:nvPr/>
        </p:nvSpPr>
        <p:spPr>
          <a:xfrm>
            <a:off x="1264218" y="836712"/>
            <a:ext cx="2291601" cy="830997"/>
          </a:xfrm>
          <a:prstGeom prst="rect">
            <a:avLst/>
          </a:prstGeom>
          <a:noFill/>
        </p:spPr>
        <p:txBody>
          <a:bodyPr wrap="square" rtlCol="0">
            <a:spAutoFit/>
          </a:bodyPr>
          <a:lstStyle/>
          <a:p>
            <a:r>
              <a:rPr lang="en-US" sz="2400" dirty="0"/>
              <a:t>Frisbee Shooter Drive Wheel</a:t>
            </a:r>
          </a:p>
        </p:txBody>
      </p:sp>
      <p:cxnSp>
        <p:nvCxnSpPr>
          <p:cNvPr id="7" name="Straight Arrow Connector 6">
            <a:extLst>
              <a:ext uri="{FF2B5EF4-FFF2-40B4-BE49-F238E27FC236}">
                <a16:creationId xmlns:a16="http://schemas.microsoft.com/office/drawing/2014/main" id="{117A3662-BB52-4D99-9069-EAF9A33C5B0B}"/>
              </a:ext>
            </a:extLst>
          </p:cNvPr>
          <p:cNvCxnSpPr>
            <a:cxnSpLocks/>
          </p:cNvCxnSpPr>
          <p:nvPr/>
        </p:nvCxnSpPr>
        <p:spPr>
          <a:xfrm>
            <a:off x="3251684" y="1412776"/>
            <a:ext cx="1188132" cy="1116124"/>
          </a:xfrm>
          <a:prstGeom prst="straightConnector1">
            <a:avLst/>
          </a:prstGeom>
          <a:ln w="762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50A2D51-3EEE-42BC-9CFF-E16EC5905A14}"/>
              </a:ext>
            </a:extLst>
          </p:cNvPr>
          <p:cNvSpPr txBox="1"/>
          <p:nvPr/>
        </p:nvSpPr>
        <p:spPr>
          <a:xfrm>
            <a:off x="9613583" y="3259465"/>
            <a:ext cx="1740217" cy="830997"/>
          </a:xfrm>
          <a:prstGeom prst="rect">
            <a:avLst/>
          </a:prstGeom>
          <a:noFill/>
        </p:spPr>
        <p:txBody>
          <a:bodyPr wrap="square" rtlCol="0">
            <a:spAutoFit/>
          </a:bodyPr>
          <a:lstStyle/>
          <a:p>
            <a:r>
              <a:rPr lang="en-US" sz="2400" dirty="0"/>
              <a:t>Frisbee Holder</a:t>
            </a:r>
          </a:p>
        </p:txBody>
      </p:sp>
      <p:sp>
        <p:nvSpPr>
          <p:cNvPr id="10" name="TextBox 9">
            <a:extLst>
              <a:ext uri="{FF2B5EF4-FFF2-40B4-BE49-F238E27FC236}">
                <a16:creationId xmlns:a16="http://schemas.microsoft.com/office/drawing/2014/main" id="{FD984F3D-686D-441F-A61B-D3B11ECFB969}"/>
              </a:ext>
            </a:extLst>
          </p:cNvPr>
          <p:cNvSpPr txBox="1"/>
          <p:nvPr/>
        </p:nvSpPr>
        <p:spPr>
          <a:xfrm>
            <a:off x="9421023" y="692052"/>
            <a:ext cx="2291601" cy="1569660"/>
          </a:xfrm>
          <a:prstGeom prst="rect">
            <a:avLst/>
          </a:prstGeom>
          <a:noFill/>
        </p:spPr>
        <p:txBody>
          <a:bodyPr wrap="square" rtlCol="0">
            <a:spAutoFit/>
          </a:bodyPr>
          <a:lstStyle/>
          <a:p>
            <a:r>
              <a:rPr lang="en-US" sz="2400" dirty="0"/>
              <a:t>Climbing Arms and Shooter Elevation Mechanism</a:t>
            </a:r>
          </a:p>
        </p:txBody>
      </p:sp>
      <p:cxnSp>
        <p:nvCxnSpPr>
          <p:cNvPr id="12" name="Straight Arrow Connector 11">
            <a:extLst>
              <a:ext uri="{FF2B5EF4-FFF2-40B4-BE49-F238E27FC236}">
                <a16:creationId xmlns:a16="http://schemas.microsoft.com/office/drawing/2014/main" id="{C24A96D8-A5A4-49D4-B40A-4C85DCB73ADA}"/>
              </a:ext>
            </a:extLst>
          </p:cNvPr>
          <p:cNvCxnSpPr>
            <a:cxnSpLocks/>
          </p:cNvCxnSpPr>
          <p:nvPr/>
        </p:nvCxnSpPr>
        <p:spPr>
          <a:xfrm flipH="1" flipV="1">
            <a:off x="7166824" y="3184409"/>
            <a:ext cx="2385560" cy="360694"/>
          </a:xfrm>
          <a:prstGeom prst="straightConnector1">
            <a:avLst/>
          </a:prstGeom>
          <a:ln w="762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B0B757-680E-4F54-A9FD-41601E555265}"/>
              </a:ext>
            </a:extLst>
          </p:cNvPr>
          <p:cNvCxnSpPr>
            <a:cxnSpLocks/>
          </p:cNvCxnSpPr>
          <p:nvPr/>
        </p:nvCxnSpPr>
        <p:spPr>
          <a:xfrm flipH="1">
            <a:off x="6552202" y="1476882"/>
            <a:ext cx="2692247" cy="1014699"/>
          </a:xfrm>
          <a:prstGeom prst="straightConnector1">
            <a:avLst/>
          </a:prstGeom>
          <a:ln w="762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0DBA5D-D59C-4D08-B559-82B62B65B4E0}"/>
              </a:ext>
            </a:extLst>
          </p:cNvPr>
          <p:cNvSpPr txBox="1"/>
          <p:nvPr/>
        </p:nvSpPr>
        <p:spPr>
          <a:xfrm>
            <a:off x="4259796" y="224644"/>
            <a:ext cx="3843071" cy="646331"/>
          </a:xfrm>
          <a:prstGeom prst="rect">
            <a:avLst/>
          </a:prstGeom>
          <a:noFill/>
        </p:spPr>
        <p:txBody>
          <a:bodyPr wrap="square" rtlCol="0">
            <a:spAutoFit/>
          </a:bodyPr>
          <a:lstStyle/>
          <a:p>
            <a:pPr algn="ctr"/>
            <a:r>
              <a:rPr lang="en-US" sz="3600" dirty="0"/>
              <a:t>The Solution</a:t>
            </a:r>
          </a:p>
        </p:txBody>
      </p:sp>
      <p:sp>
        <p:nvSpPr>
          <p:cNvPr id="18" name="TextBox 17">
            <a:extLst>
              <a:ext uri="{FF2B5EF4-FFF2-40B4-BE49-F238E27FC236}">
                <a16:creationId xmlns:a16="http://schemas.microsoft.com/office/drawing/2014/main" id="{CC46C171-A844-4703-BB21-C9A29DFD0C0D}"/>
              </a:ext>
            </a:extLst>
          </p:cNvPr>
          <p:cNvSpPr txBox="1"/>
          <p:nvPr/>
        </p:nvSpPr>
        <p:spPr>
          <a:xfrm>
            <a:off x="9421023" y="4979994"/>
            <a:ext cx="1907931" cy="830997"/>
          </a:xfrm>
          <a:prstGeom prst="rect">
            <a:avLst/>
          </a:prstGeom>
          <a:noFill/>
        </p:spPr>
        <p:txBody>
          <a:bodyPr wrap="square" rtlCol="0">
            <a:spAutoFit/>
          </a:bodyPr>
          <a:lstStyle/>
          <a:p>
            <a:r>
              <a:rPr lang="en-US" sz="2400" dirty="0"/>
              <a:t>4-wheel Drive System</a:t>
            </a:r>
          </a:p>
        </p:txBody>
      </p:sp>
      <p:cxnSp>
        <p:nvCxnSpPr>
          <p:cNvPr id="19" name="Straight Arrow Connector 18">
            <a:extLst>
              <a:ext uri="{FF2B5EF4-FFF2-40B4-BE49-F238E27FC236}">
                <a16:creationId xmlns:a16="http://schemas.microsoft.com/office/drawing/2014/main" id="{806CEFC6-A0FB-49FB-8BB0-9F3143420448}"/>
              </a:ext>
            </a:extLst>
          </p:cNvPr>
          <p:cNvCxnSpPr>
            <a:cxnSpLocks/>
          </p:cNvCxnSpPr>
          <p:nvPr/>
        </p:nvCxnSpPr>
        <p:spPr>
          <a:xfrm flipH="1" flipV="1">
            <a:off x="7596640" y="5200771"/>
            <a:ext cx="1647809" cy="102057"/>
          </a:xfrm>
          <a:prstGeom prst="straightConnector1">
            <a:avLst/>
          </a:prstGeom>
          <a:ln w="762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82740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13</a:t>
            </a:fld>
            <a:endParaRPr lang="en-US"/>
          </a:p>
        </p:txBody>
      </p:sp>
      <p:sp>
        <p:nvSpPr>
          <p:cNvPr id="2" name="Title 1"/>
          <p:cNvSpPr>
            <a:spLocks noGrp="1"/>
          </p:cNvSpPr>
          <p:nvPr>
            <p:ph type="title" idx="4294967295"/>
          </p:nvPr>
        </p:nvSpPr>
        <p:spPr>
          <a:xfrm>
            <a:off x="3431952" y="260648"/>
            <a:ext cx="5178648" cy="639763"/>
          </a:xfrm>
        </p:spPr>
        <p:txBody>
          <a:bodyPr>
            <a:normAutofit/>
          </a:bodyPr>
          <a:lstStyle/>
          <a:p>
            <a:pPr algn="ctr"/>
            <a:r>
              <a:rPr lang="en-US" sz="3200" b="1" dirty="0"/>
              <a:t>Achieved Design Elements</a:t>
            </a:r>
          </a:p>
        </p:txBody>
      </p:sp>
      <p:sp>
        <p:nvSpPr>
          <p:cNvPr id="6" name="TextBox 5"/>
          <p:cNvSpPr txBox="1"/>
          <p:nvPr/>
        </p:nvSpPr>
        <p:spPr>
          <a:xfrm>
            <a:off x="2465784" y="1412776"/>
            <a:ext cx="7086600" cy="461665"/>
          </a:xfrm>
          <a:prstGeom prst="rect">
            <a:avLst/>
          </a:prstGeom>
          <a:noFill/>
        </p:spPr>
        <p:txBody>
          <a:bodyPr wrap="square" rtlCol="0">
            <a:spAutoFit/>
          </a:bodyPr>
          <a:lstStyle/>
          <a:p>
            <a:r>
              <a:rPr lang="en-US" sz="2400" dirty="0"/>
              <a:t>1.  </a:t>
            </a:r>
            <a:r>
              <a:rPr lang="en-US" sz="2400" dirty="0">
                <a:solidFill>
                  <a:srgbClr val="00B050"/>
                </a:solidFill>
              </a:rPr>
              <a:t>Be able to store 4 Frisbees</a:t>
            </a:r>
          </a:p>
        </p:txBody>
      </p:sp>
      <p:sp>
        <p:nvSpPr>
          <p:cNvPr id="7" name="TextBox 6"/>
          <p:cNvSpPr txBox="1"/>
          <p:nvPr/>
        </p:nvSpPr>
        <p:spPr>
          <a:xfrm>
            <a:off x="2465784" y="1887215"/>
            <a:ext cx="7086600" cy="461665"/>
          </a:xfrm>
          <a:prstGeom prst="rect">
            <a:avLst/>
          </a:prstGeom>
          <a:noFill/>
        </p:spPr>
        <p:txBody>
          <a:bodyPr wrap="square" rtlCol="0">
            <a:spAutoFit/>
          </a:bodyPr>
          <a:lstStyle/>
          <a:p>
            <a:r>
              <a:rPr lang="en-US" sz="2400" dirty="0"/>
              <a:t>2.  </a:t>
            </a:r>
            <a:r>
              <a:rPr lang="en-US" sz="2400" dirty="0">
                <a:solidFill>
                  <a:srgbClr val="FF0000"/>
                </a:solidFill>
              </a:rPr>
              <a:t>Be able to climb up three levels</a:t>
            </a:r>
          </a:p>
        </p:txBody>
      </p:sp>
      <p:sp>
        <p:nvSpPr>
          <p:cNvPr id="8" name="TextBox 7"/>
          <p:cNvSpPr txBox="1"/>
          <p:nvPr/>
        </p:nvSpPr>
        <p:spPr>
          <a:xfrm>
            <a:off x="2474404" y="2348881"/>
            <a:ext cx="7906072" cy="461665"/>
          </a:xfrm>
          <a:prstGeom prst="rect">
            <a:avLst/>
          </a:prstGeom>
          <a:noFill/>
        </p:spPr>
        <p:txBody>
          <a:bodyPr wrap="square" rtlCol="0">
            <a:spAutoFit/>
          </a:bodyPr>
          <a:lstStyle/>
          <a:p>
            <a:pPr marL="403225" indent="-403225"/>
            <a:r>
              <a:rPr lang="en-US" sz="2400" dirty="0"/>
              <a:t>3.  </a:t>
            </a:r>
            <a:r>
              <a:rPr lang="en-US" sz="2400" dirty="0">
                <a:solidFill>
                  <a:srgbClr val="00B050"/>
                </a:solidFill>
              </a:rPr>
              <a:t>Fire from loading zone – load &amp; shoot w/o driving</a:t>
            </a:r>
          </a:p>
        </p:txBody>
      </p:sp>
      <p:sp>
        <p:nvSpPr>
          <p:cNvPr id="9" name="TextBox 8"/>
          <p:cNvSpPr txBox="1"/>
          <p:nvPr/>
        </p:nvSpPr>
        <p:spPr>
          <a:xfrm>
            <a:off x="2465784" y="2816933"/>
            <a:ext cx="7986700" cy="461665"/>
          </a:xfrm>
          <a:prstGeom prst="rect">
            <a:avLst/>
          </a:prstGeom>
          <a:noFill/>
        </p:spPr>
        <p:txBody>
          <a:bodyPr wrap="square" rtlCol="0">
            <a:spAutoFit/>
          </a:bodyPr>
          <a:lstStyle/>
          <a:p>
            <a:r>
              <a:rPr lang="en-US" sz="2400" dirty="0"/>
              <a:t>4.  </a:t>
            </a:r>
            <a:r>
              <a:rPr lang="en-US" sz="2400" dirty="0">
                <a:solidFill>
                  <a:srgbClr val="FFC000"/>
                </a:solidFill>
              </a:rPr>
              <a:t>Accommodate 0 Deg to 80 Deg shooting elevations</a:t>
            </a:r>
          </a:p>
        </p:txBody>
      </p:sp>
      <p:sp>
        <p:nvSpPr>
          <p:cNvPr id="10" name="TextBox 9"/>
          <p:cNvSpPr txBox="1"/>
          <p:nvPr/>
        </p:nvSpPr>
        <p:spPr>
          <a:xfrm>
            <a:off x="2465784" y="3291371"/>
            <a:ext cx="6834572" cy="461665"/>
          </a:xfrm>
          <a:prstGeom prst="rect">
            <a:avLst/>
          </a:prstGeom>
          <a:noFill/>
        </p:spPr>
        <p:txBody>
          <a:bodyPr wrap="square" rtlCol="0">
            <a:spAutoFit/>
          </a:bodyPr>
          <a:lstStyle/>
          <a:p>
            <a:r>
              <a:rPr lang="en-US" sz="2400" dirty="0"/>
              <a:t>5.  </a:t>
            </a:r>
            <a:r>
              <a:rPr lang="en-US" sz="2400" dirty="0">
                <a:solidFill>
                  <a:srgbClr val="FF0000"/>
                </a:solidFill>
              </a:rPr>
              <a:t>Auto targeting</a:t>
            </a:r>
          </a:p>
        </p:txBody>
      </p:sp>
      <p:sp>
        <p:nvSpPr>
          <p:cNvPr id="12" name="TextBox 11"/>
          <p:cNvSpPr txBox="1"/>
          <p:nvPr/>
        </p:nvSpPr>
        <p:spPr>
          <a:xfrm>
            <a:off x="2501788" y="3789040"/>
            <a:ext cx="6834572" cy="461665"/>
          </a:xfrm>
          <a:prstGeom prst="rect">
            <a:avLst/>
          </a:prstGeom>
          <a:noFill/>
        </p:spPr>
        <p:txBody>
          <a:bodyPr wrap="square" rtlCol="0">
            <a:spAutoFit/>
          </a:bodyPr>
          <a:lstStyle/>
          <a:p>
            <a:r>
              <a:rPr lang="en-US" sz="2400" dirty="0"/>
              <a:t>6.  </a:t>
            </a:r>
            <a:r>
              <a:rPr lang="en-US" sz="2400" dirty="0">
                <a:solidFill>
                  <a:srgbClr val="FFC000"/>
                </a:solidFill>
              </a:rPr>
              <a:t>Be able to play defense – get in the way…</a:t>
            </a:r>
          </a:p>
        </p:txBody>
      </p:sp>
      <p:sp>
        <p:nvSpPr>
          <p:cNvPr id="13" name="TextBox 12"/>
          <p:cNvSpPr txBox="1"/>
          <p:nvPr/>
        </p:nvSpPr>
        <p:spPr>
          <a:xfrm>
            <a:off x="2501788" y="4263479"/>
            <a:ext cx="6834572" cy="461665"/>
          </a:xfrm>
          <a:prstGeom prst="rect">
            <a:avLst/>
          </a:prstGeom>
          <a:noFill/>
        </p:spPr>
        <p:txBody>
          <a:bodyPr wrap="square" rtlCol="0">
            <a:spAutoFit/>
          </a:bodyPr>
          <a:lstStyle/>
          <a:p>
            <a:r>
              <a:rPr lang="en-US" sz="2400" dirty="0"/>
              <a:t>7.  </a:t>
            </a:r>
            <a:r>
              <a:rPr lang="en-US" sz="2400" dirty="0">
                <a:solidFill>
                  <a:srgbClr val="FFC000"/>
                </a:solidFill>
              </a:rPr>
              <a:t>Autonomous operation  </a:t>
            </a:r>
          </a:p>
        </p:txBody>
      </p:sp>
      <p:sp>
        <p:nvSpPr>
          <p:cNvPr id="15" name="TextBox 14"/>
          <p:cNvSpPr txBox="1"/>
          <p:nvPr/>
        </p:nvSpPr>
        <p:spPr>
          <a:xfrm>
            <a:off x="2537792" y="4731531"/>
            <a:ext cx="6834572" cy="461665"/>
          </a:xfrm>
          <a:prstGeom prst="rect">
            <a:avLst/>
          </a:prstGeom>
          <a:noFill/>
        </p:spPr>
        <p:txBody>
          <a:bodyPr wrap="square" rtlCol="0">
            <a:spAutoFit/>
          </a:bodyPr>
          <a:lstStyle/>
          <a:p>
            <a:r>
              <a:rPr lang="en-US" sz="2400" dirty="0"/>
              <a:t>8.  </a:t>
            </a:r>
            <a:r>
              <a:rPr lang="en-US" sz="2400" dirty="0">
                <a:solidFill>
                  <a:srgbClr val="00B050"/>
                </a:solidFill>
              </a:rPr>
              <a:t>Be able to shoot from anywhere on the field  </a:t>
            </a:r>
          </a:p>
        </p:txBody>
      </p:sp>
      <p:sp>
        <p:nvSpPr>
          <p:cNvPr id="16" name="TextBox 15"/>
          <p:cNvSpPr txBox="1"/>
          <p:nvPr/>
        </p:nvSpPr>
        <p:spPr>
          <a:xfrm>
            <a:off x="2531604" y="5199583"/>
            <a:ext cx="6834572" cy="461665"/>
          </a:xfrm>
          <a:prstGeom prst="rect">
            <a:avLst/>
          </a:prstGeom>
          <a:noFill/>
        </p:spPr>
        <p:txBody>
          <a:bodyPr wrap="square" rtlCol="0">
            <a:spAutoFit/>
          </a:bodyPr>
          <a:lstStyle/>
          <a:p>
            <a:r>
              <a:rPr lang="en-US" sz="2400" dirty="0"/>
              <a:t>9.  </a:t>
            </a:r>
            <a:r>
              <a:rPr lang="en-US" sz="2400" dirty="0">
                <a:solidFill>
                  <a:srgbClr val="FFC000"/>
                </a:solidFill>
              </a:rPr>
              <a:t>Be able to push other robots around</a:t>
            </a:r>
          </a:p>
        </p:txBody>
      </p:sp>
      <p:sp>
        <p:nvSpPr>
          <p:cNvPr id="17" name="TextBox 16"/>
          <p:cNvSpPr txBox="1"/>
          <p:nvPr/>
        </p:nvSpPr>
        <p:spPr>
          <a:xfrm>
            <a:off x="2393776" y="5667635"/>
            <a:ext cx="6834572" cy="461665"/>
          </a:xfrm>
          <a:prstGeom prst="rect">
            <a:avLst/>
          </a:prstGeom>
          <a:noFill/>
        </p:spPr>
        <p:txBody>
          <a:bodyPr wrap="square" rtlCol="0">
            <a:spAutoFit/>
          </a:bodyPr>
          <a:lstStyle/>
          <a:p>
            <a:r>
              <a:rPr lang="en-US" sz="2400" dirty="0"/>
              <a:t>10.  </a:t>
            </a:r>
            <a:r>
              <a:rPr lang="en-US" sz="2400" dirty="0">
                <a:solidFill>
                  <a:srgbClr val="FFC000"/>
                </a:solidFill>
              </a:rPr>
              <a:t>Be able to shoot over defenders</a:t>
            </a:r>
          </a:p>
        </p:txBody>
      </p:sp>
      <p:sp>
        <p:nvSpPr>
          <p:cNvPr id="4" name="TextBox 3">
            <a:extLst>
              <a:ext uri="{FF2B5EF4-FFF2-40B4-BE49-F238E27FC236}">
                <a16:creationId xmlns:a16="http://schemas.microsoft.com/office/drawing/2014/main" id="{6621B8EE-D79E-4E36-8984-483A19B6A4AC}"/>
              </a:ext>
            </a:extLst>
          </p:cNvPr>
          <p:cNvSpPr txBox="1"/>
          <p:nvPr/>
        </p:nvSpPr>
        <p:spPr>
          <a:xfrm>
            <a:off x="9243256" y="407894"/>
            <a:ext cx="2613384" cy="1200329"/>
          </a:xfrm>
          <a:prstGeom prst="rect">
            <a:avLst/>
          </a:prstGeom>
          <a:noFill/>
        </p:spPr>
        <p:txBody>
          <a:bodyPr wrap="square" rtlCol="0">
            <a:spAutoFit/>
          </a:bodyPr>
          <a:lstStyle/>
          <a:p>
            <a:r>
              <a:rPr lang="en-US" b="1" dirty="0"/>
              <a:t>Color Code:</a:t>
            </a:r>
          </a:p>
          <a:p>
            <a:r>
              <a:rPr lang="en-US" b="1" dirty="0">
                <a:solidFill>
                  <a:srgbClr val="00B050"/>
                </a:solidFill>
              </a:rPr>
              <a:t>  Accomplished</a:t>
            </a:r>
          </a:p>
          <a:p>
            <a:r>
              <a:rPr lang="en-US" b="1" dirty="0">
                <a:solidFill>
                  <a:srgbClr val="FFC000"/>
                </a:solidFill>
              </a:rPr>
              <a:t>  Partially Accomplished</a:t>
            </a:r>
          </a:p>
          <a:p>
            <a:r>
              <a:rPr lang="en-US" dirty="0">
                <a:solidFill>
                  <a:srgbClr val="FF0000"/>
                </a:solidFill>
              </a:rPr>
              <a:t>  </a:t>
            </a:r>
            <a:r>
              <a:rPr lang="en-US" b="1" dirty="0">
                <a:solidFill>
                  <a:srgbClr val="FF0000"/>
                </a:solidFill>
              </a:rPr>
              <a:t>Not Accomplished</a:t>
            </a:r>
          </a:p>
        </p:txBody>
      </p:sp>
    </p:spTree>
    <p:extLst>
      <p:ext uri="{BB962C8B-B14F-4D97-AF65-F5344CB8AC3E}">
        <p14:creationId xmlns:p14="http://schemas.microsoft.com/office/powerpoint/2010/main" val="318945043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4ED06-8B16-47EC-B902-5EAE7E7E1D69}"/>
              </a:ext>
            </a:extLst>
          </p:cNvPr>
          <p:cNvSpPr>
            <a:spLocks noGrp="1"/>
          </p:cNvSpPr>
          <p:nvPr>
            <p:ph type="sldNum" sz="quarter" idx="12"/>
          </p:nvPr>
        </p:nvSpPr>
        <p:spPr/>
        <p:txBody>
          <a:bodyPr/>
          <a:lstStyle/>
          <a:p>
            <a:fld id="{250E1DB3-0B48-4064-BDEE-D53BF4AF9A9D}" type="slidenum">
              <a:rPr lang="en-US" smtClean="0"/>
              <a:t>14</a:t>
            </a:fld>
            <a:endParaRPr lang="en-US"/>
          </a:p>
        </p:txBody>
      </p:sp>
      <p:sp>
        <p:nvSpPr>
          <p:cNvPr id="3" name="Title 1">
            <a:extLst>
              <a:ext uri="{FF2B5EF4-FFF2-40B4-BE49-F238E27FC236}">
                <a16:creationId xmlns:a16="http://schemas.microsoft.com/office/drawing/2014/main" id="{98A6CC33-C2F0-4FB0-A6BE-5E825777D93C}"/>
              </a:ext>
            </a:extLst>
          </p:cNvPr>
          <p:cNvSpPr txBox="1">
            <a:spLocks/>
          </p:cNvSpPr>
          <p:nvPr/>
        </p:nvSpPr>
        <p:spPr>
          <a:xfrm>
            <a:off x="1703771" y="351249"/>
            <a:ext cx="8748713"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End Result</a:t>
            </a:r>
          </a:p>
        </p:txBody>
      </p:sp>
      <p:sp>
        <p:nvSpPr>
          <p:cNvPr id="4" name="TextBox 3">
            <a:extLst>
              <a:ext uri="{FF2B5EF4-FFF2-40B4-BE49-F238E27FC236}">
                <a16:creationId xmlns:a16="http://schemas.microsoft.com/office/drawing/2014/main" id="{D0D58C19-DAB5-4CCF-A581-78C292B25EF4}"/>
              </a:ext>
            </a:extLst>
          </p:cNvPr>
          <p:cNvSpPr txBox="1"/>
          <p:nvPr/>
        </p:nvSpPr>
        <p:spPr>
          <a:xfrm>
            <a:off x="947428" y="1088740"/>
            <a:ext cx="1026114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A good shooting mechanism was developed that could reach the targets from most locations on the playing field.  However, it was difficult to actually score from long range so the value of this capability was limited.  The team could have just focused on shooting from shorter range.</a:t>
            </a:r>
          </a:p>
        </p:txBody>
      </p:sp>
      <p:sp>
        <p:nvSpPr>
          <p:cNvPr id="5" name="TextBox 4">
            <a:extLst>
              <a:ext uri="{FF2B5EF4-FFF2-40B4-BE49-F238E27FC236}">
                <a16:creationId xmlns:a16="http://schemas.microsoft.com/office/drawing/2014/main" id="{EE124378-5713-45DF-A944-5BF6E0F9ED80}"/>
              </a:ext>
            </a:extLst>
          </p:cNvPr>
          <p:cNvSpPr txBox="1"/>
          <p:nvPr/>
        </p:nvSpPr>
        <p:spPr>
          <a:xfrm>
            <a:off x="961831" y="2780928"/>
            <a:ext cx="10246737"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A lot to effort was put into the climbing aspect of the competition, but in the end the robot could only grab the lowest bar and pull itself off the floor for minimal points.  Attempting to build the robot so it could climb to the top consumed a lot of effort that could have been better applied elsewhere.</a:t>
            </a:r>
          </a:p>
        </p:txBody>
      </p:sp>
      <p:sp>
        <p:nvSpPr>
          <p:cNvPr id="6" name="TextBox 5">
            <a:extLst>
              <a:ext uri="{FF2B5EF4-FFF2-40B4-BE49-F238E27FC236}">
                <a16:creationId xmlns:a16="http://schemas.microsoft.com/office/drawing/2014/main" id="{164F23D1-93FD-4F06-99CF-8E69B1154A6B}"/>
              </a:ext>
            </a:extLst>
          </p:cNvPr>
          <p:cNvSpPr txBox="1"/>
          <p:nvPr/>
        </p:nvSpPr>
        <p:spPr>
          <a:xfrm>
            <a:off x="947428" y="4473116"/>
            <a:ext cx="10261140"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A lot of effort was consumed by trying to develop an auxiliary “deflection-ramp” on the shooter that was intended to allow for 80+ Deg Frisbee shooting.  The final mechanism had structural and mechanical issues that would have been problematic during the competition.  This effort delayed the final development of the robot. </a:t>
            </a:r>
          </a:p>
        </p:txBody>
      </p:sp>
    </p:spTree>
    <p:extLst>
      <p:ext uri="{BB962C8B-B14F-4D97-AF65-F5344CB8AC3E}">
        <p14:creationId xmlns:p14="http://schemas.microsoft.com/office/powerpoint/2010/main" val="2283066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4ED06-8B16-47EC-B902-5EAE7E7E1D69}"/>
              </a:ext>
            </a:extLst>
          </p:cNvPr>
          <p:cNvSpPr>
            <a:spLocks noGrp="1"/>
          </p:cNvSpPr>
          <p:nvPr>
            <p:ph type="sldNum" sz="quarter" idx="12"/>
          </p:nvPr>
        </p:nvSpPr>
        <p:spPr/>
        <p:txBody>
          <a:bodyPr/>
          <a:lstStyle/>
          <a:p>
            <a:fld id="{250E1DB3-0B48-4064-BDEE-D53BF4AF9A9D}" type="slidenum">
              <a:rPr lang="en-US" smtClean="0"/>
              <a:t>15</a:t>
            </a:fld>
            <a:endParaRPr lang="en-US"/>
          </a:p>
        </p:txBody>
      </p:sp>
      <p:sp>
        <p:nvSpPr>
          <p:cNvPr id="3" name="Title 1">
            <a:extLst>
              <a:ext uri="{FF2B5EF4-FFF2-40B4-BE49-F238E27FC236}">
                <a16:creationId xmlns:a16="http://schemas.microsoft.com/office/drawing/2014/main" id="{98A6CC33-C2F0-4FB0-A6BE-5E825777D93C}"/>
              </a:ext>
            </a:extLst>
          </p:cNvPr>
          <p:cNvSpPr txBox="1">
            <a:spLocks/>
          </p:cNvSpPr>
          <p:nvPr/>
        </p:nvSpPr>
        <p:spPr>
          <a:xfrm>
            <a:off x="1703771" y="351249"/>
            <a:ext cx="8748713"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End Result</a:t>
            </a:r>
          </a:p>
        </p:txBody>
      </p:sp>
      <p:sp>
        <p:nvSpPr>
          <p:cNvPr id="7" name="TextBox 6">
            <a:extLst>
              <a:ext uri="{FF2B5EF4-FFF2-40B4-BE49-F238E27FC236}">
                <a16:creationId xmlns:a16="http://schemas.microsoft.com/office/drawing/2014/main" id="{E8635D03-7DC2-4E4C-883F-8AC63A5C3D32}"/>
              </a:ext>
            </a:extLst>
          </p:cNvPr>
          <p:cNvSpPr txBox="1"/>
          <p:nvPr/>
        </p:nvSpPr>
        <p:spPr>
          <a:xfrm>
            <a:off x="1001563" y="1088740"/>
            <a:ext cx="10153128"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robot could move forward and shoot from a pre-set angle during autonomous mode.   However, actual auto-targeting was not achieved.  The auto-targeting effort delayed programming efforts which then limited the amount of practice time that was available prior to the end of the build.</a:t>
            </a:r>
          </a:p>
        </p:txBody>
      </p:sp>
      <p:sp>
        <p:nvSpPr>
          <p:cNvPr id="8" name="TextBox 7">
            <a:extLst>
              <a:ext uri="{FF2B5EF4-FFF2-40B4-BE49-F238E27FC236}">
                <a16:creationId xmlns:a16="http://schemas.microsoft.com/office/drawing/2014/main" id="{56FB27DD-C6A2-4077-83E0-C66C6DF716F8}"/>
              </a:ext>
            </a:extLst>
          </p:cNvPr>
          <p:cNvSpPr txBox="1"/>
          <p:nvPr/>
        </p:nvSpPr>
        <p:spPr>
          <a:xfrm>
            <a:off x="1019436" y="2816932"/>
            <a:ext cx="10153128"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Weight issues made it necessary to incorporate a minimalistic 4-wheel drive system.  This resulted in a robot that had maneuverability issues and didn’t have a whole lot of ability to push other robots around.</a:t>
            </a:r>
          </a:p>
        </p:txBody>
      </p:sp>
      <p:sp>
        <p:nvSpPr>
          <p:cNvPr id="9" name="TextBox 8">
            <a:extLst>
              <a:ext uri="{FF2B5EF4-FFF2-40B4-BE49-F238E27FC236}">
                <a16:creationId xmlns:a16="http://schemas.microsoft.com/office/drawing/2014/main" id="{1A7E3DFF-A186-4193-B5B2-C61E865B9147}"/>
              </a:ext>
            </a:extLst>
          </p:cNvPr>
          <p:cNvSpPr txBox="1"/>
          <p:nvPr/>
        </p:nvSpPr>
        <p:spPr>
          <a:xfrm>
            <a:off x="1019436" y="4257092"/>
            <a:ext cx="10153128"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Delays in completing the robot prior to the ship date resulted in a lot of work needing to be done while at the competition.  This resulted in several missed practice sessions.  The missed sessions resulted in the system kinks being worked out during the actual competition.</a:t>
            </a:r>
          </a:p>
        </p:txBody>
      </p:sp>
    </p:spTree>
    <p:extLst>
      <p:ext uri="{BB962C8B-B14F-4D97-AF65-F5344CB8AC3E}">
        <p14:creationId xmlns:p14="http://schemas.microsoft.com/office/powerpoint/2010/main" val="384105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16</a:t>
            </a:fld>
            <a:endParaRPr lang="en-US"/>
          </a:p>
        </p:txBody>
      </p:sp>
      <p:sp>
        <p:nvSpPr>
          <p:cNvPr id="7" name="TextBox 6"/>
          <p:cNvSpPr txBox="1"/>
          <p:nvPr/>
        </p:nvSpPr>
        <p:spPr>
          <a:xfrm>
            <a:off x="2207568" y="368660"/>
            <a:ext cx="7596844" cy="646331"/>
          </a:xfrm>
          <a:prstGeom prst="rect">
            <a:avLst/>
          </a:prstGeom>
          <a:noFill/>
        </p:spPr>
        <p:txBody>
          <a:bodyPr wrap="square" rtlCol="0">
            <a:spAutoFit/>
          </a:bodyPr>
          <a:lstStyle/>
          <a:p>
            <a:pPr algn="ctr"/>
            <a:r>
              <a:rPr lang="en-US" sz="3600" dirty="0"/>
              <a:t>FIRST Robotics Example B</a:t>
            </a:r>
          </a:p>
        </p:txBody>
      </p:sp>
      <p:sp>
        <p:nvSpPr>
          <p:cNvPr id="2" name="TextBox 1">
            <a:extLst>
              <a:ext uri="{FF2B5EF4-FFF2-40B4-BE49-F238E27FC236}">
                <a16:creationId xmlns:a16="http://schemas.microsoft.com/office/drawing/2014/main" id="{5DEEA560-663A-4F79-BC92-39D9B6A06FD4}"/>
              </a:ext>
            </a:extLst>
          </p:cNvPr>
          <p:cNvSpPr txBox="1"/>
          <p:nvPr/>
        </p:nvSpPr>
        <p:spPr>
          <a:xfrm>
            <a:off x="838200" y="1304764"/>
            <a:ext cx="10515600" cy="3046988"/>
          </a:xfrm>
          <a:prstGeom prst="rect">
            <a:avLst/>
          </a:prstGeom>
          <a:noFill/>
        </p:spPr>
        <p:txBody>
          <a:bodyPr wrap="square" rtlCol="0">
            <a:spAutoFit/>
          </a:bodyPr>
          <a:lstStyle/>
          <a:p>
            <a:r>
              <a:rPr lang="en-US" sz="2400" b="1" dirty="0"/>
              <a:t>Object of the Game:</a:t>
            </a:r>
          </a:p>
          <a:p>
            <a:endParaRPr lang="en-US" sz="2400" dirty="0"/>
          </a:p>
          <a:p>
            <a:r>
              <a:rPr lang="en-US" sz="2400" dirty="0"/>
              <a:t>Pick up sub-scale basketballs and shoot them into hoops located at different heights at the end of the playing field.  Be able to cross a 5” high barrier in the middle of the field or manipulate titter-totter ramps that can be used get over the barrier.  Balls can be picked up off the playing field by the robot or they can be manually loaded from a loading station at the far end of the field.  The robot can carry no more than 3 balls at a time.  </a:t>
            </a:r>
          </a:p>
        </p:txBody>
      </p:sp>
      <p:sp>
        <p:nvSpPr>
          <p:cNvPr id="4" name="TextBox 3">
            <a:extLst>
              <a:ext uri="{FF2B5EF4-FFF2-40B4-BE49-F238E27FC236}">
                <a16:creationId xmlns:a16="http://schemas.microsoft.com/office/drawing/2014/main" id="{EDC4FB54-9665-4755-9C86-5F2A436C39D4}"/>
              </a:ext>
            </a:extLst>
          </p:cNvPr>
          <p:cNvSpPr txBox="1"/>
          <p:nvPr/>
        </p:nvSpPr>
        <p:spPr>
          <a:xfrm>
            <a:off x="2351584" y="5380189"/>
            <a:ext cx="7074786" cy="646331"/>
          </a:xfrm>
          <a:prstGeom prst="rect">
            <a:avLst/>
          </a:prstGeom>
          <a:noFill/>
        </p:spPr>
        <p:txBody>
          <a:bodyPr wrap="square" rtlCol="0">
            <a:spAutoFit/>
          </a:bodyPr>
          <a:lstStyle/>
          <a:p>
            <a:pPr algn="ctr"/>
            <a:r>
              <a:rPr lang="en-US" i="1" dirty="0"/>
              <a:t>This is the condensed version of the rules.  The actual competition rules composed a book that had more then 20 pages of instructions… </a:t>
            </a:r>
          </a:p>
        </p:txBody>
      </p:sp>
    </p:spTree>
    <p:extLst>
      <p:ext uri="{BB962C8B-B14F-4D97-AF65-F5344CB8AC3E}">
        <p14:creationId xmlns:p14="http://schemas.microsoft.com/office/powerpoint/2010/main" val="106776840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17</a:t>
            </a:fld>
            <a:endParaRPr lang="en-US"/>
          </a:p>
        </p:txBody>
      </p:sp>
      <p:sp>
        <p:nvSpPr>
          <p:cNvPr id="6" name="TextBox 5"/>
          <p:cNvSpPr txBox="1"/>
          <p:nvPr/>
        </p:nvSpPr>
        <p:spPr>
          <a:xfrm>
            <a:off x="2501788" y="1124744"/>
            <a:ext cx="7086600" cy="461665"/>
          </a:xfrm>
          <a:prstGeom prst="rect">
            <a:avLst/>
          </a:prstGeom>
          <a:noFill/>
        </p:spPr>
        <p:txBody>
          <a:bodyPr wrap="square" rtlCol="0">
            <a:spAutoFit/>
          </a:bodyPr>
          <a:lstStyle/>
          <a:p>
            <a:pPr marL="342900" indent="-342900">
              <a:buAutoNum type="arabicPeriod"/>
            </a:pPr>
            <a:r>
              <a:rPr lang="en-US" sz="2400" dirty="0"/>
              <a:t>Be able to manipulate the ramp</a:t>
            </a:r>
          </a:p>
        </p:txBody>
      </p:sp>
      <p:sp>
        <p:nvSpPr>
          <p:cNvPr id="7" name="TextBox 6"/>
          <p:cNvSpPr txBox="1"/>
          <p:nvPr/>
        </p:nvSpPr>
        <p:spPr>
          <a:xfrm>
            <a:off x="2501788" y="1520788"/>
            <a:ext cx="7086600" cy="461665"/>
          </a:xfrm>
          <a:prstGeom prst="rect">
            <a:avLst/>
          </a:prstGeom>
          <a:noFill/>
        </p:spPr>
        <p:txBody>
          <a:bodyPr wrap="square" rtlCol="0">
            <a:spAutoFit/>
          </a:bodyPr>
          <a:lstStyle/>
          <a:p>
            <a:r>
              <a:rPr lang="en-US" sz="2400" dirty="0"/>
              <a:t>2.  Be able to climb over the center barrier</a:t>
            </a:r>
          </a:p>
        </p:txBody>
      </p:sp>
      <p:sp>
        <p:nvSpPr>
          <p:cNvPr id="8" name="TextBox 7"/>
          <p:cNvSpPr txBox="1"/>
          <p:nvPr/>
        </p:nvSpPr>
        <p:spPr>
          <a:xfrm>
            <a:off x="2510408" y="1952836"/>
            <a:ext cx="7906072" cy="461665"/>
          </a:xfrm>
          <a:prstGeom prst="rect">
            <a:avLst/>
          </a:prstGeom>
          <a:noFill/>
        </p:spPr>
        <p:txBody>
          <a:bodyPr wrap="square" rtlCol="0">
            <a:spAutoFit/>
          </a:bodyPr>
          <a:lstStyle/>
          <a:p>
            <a:pPr marL="403225" indent="-403225"/>
            <a:r>
              <a:rPr lang="en-US" sz="2400" dirty="0"/>
              <a:t>3.  Fire from loading zone – load &amp; shoot w/o driving</a:t>
            </a:r>
          </a:p>
        </p:txBody>
      </p:sp>
      <p:sp>
        <p:nvSpPr>
          <p:cNvPr id="9" name="TextBox 8"/>
          <p:cNvSpPr txBox="1"/>
          <p:nvPr/>
        </p:nvSpPr>
        <p:spPr>
          <a:xfrm>
            <a:off x="2501788" y="2384884"/>
            <a:ext cx="7986700" cy="461665"/>
          </a:xfrm>
          <a:prstGeom prst="rect">
            <a:avLst/>
          </a:prstGeom>
          <a:noFill/>
        </p:spPr>
        <p:txBody>
          <a:bodyPr wrap="square" rtlCol="0">
            <a:spAutoFit/>
          </a:bodyPr>
          <a:lstStyle/>
          <a:p>
            <a:r>
              <a:rPr lang="en-US" sz="2400" dirty="0"/>
              <a:t>4.  Allow for manual ball feeding in loading zone</a:t>
            </a:r>
          </a:p>
        </p:txBody>
      </p:sp>
      <p:sp>
        <p:nvSpPr>
          <p:cNvPr id="10" name="TextBox 9"/>
          <p:cNvSpPr txBox="1"/>
          <p:nvPr/>
        </p:nvSpPr>
        <p:spPr>
          <a:xfrm>
            <a:off x="2501788" y="2816932"/>
            <a:ext cx="6834572" cy="461665"/>
          </a:xfrm>
          <a:prstGeom prst="rect">
            <a:avLst/>
          </a:prstGeom>
          <a:noFill/>
        </p:spPr>
        <p:txBody>
          <a:bodyPr wrap="square" rtlCol="0">
            <a:spAutoFit/>
          </a:bodyPr>
          <a:lstStyle/>
          <a:p>
            <a:r>
              <a:rPr lang="en-US" sz="2400" dirty="0"/>
              <a:t>5.  Auto targeting (let the computer aim the shooter)</a:t>
            </a:r>
          </a:p>
        </p:txBody>
      </p:sp>
      <p:sp>
        <p:nvSpPr>
          <p:cNvPr id="11" name="TextBox 10"/>
          <p:cNvSpPr txBox="1"/>
          <p:nvPr/>
        </p:nvSpPr>
        <p:spPr>
          <a:xfrm>
            <a:off x="2501788" y="3248980"/>
            <a:ext cx="8526760" cy="461665"/>
          </a:xfrm>
          <a:prstGeom prst="rect">
            <a:avLst/>
          </a:prstGeom>
          <a:noFill/>
        </p:spPr>
        <p:txBody>
          <a:bodyPr wrap="square" rtlCol="0">
            <a:spAutoFit/>
          </a:bodyPr>
          <a:lstStyle/>
          <a:p>
            <a:r>
              <a:rPr lang="en-US" sz="2400" dirty="0"/>
              <a:t>6.  Fine shooter azimuth control / fine shooter elevation control</a:t>
            </a:r>
          </a:p>
        </p:txBody>
      </p:sp>
      <p:sp>
        <p:nvSpPr>
          <p:cNvPr id="12" name="TextBox 11"/>
          <p:cNvSpPr txBox="1"/>
          <p:nvPr/>
        </p:nvSpPr>
        <p:spPr>
          <a:xfrm>
            <a:off x="2501788" y="3645024"/>
            <a:ext cx="6834572" cy="461665"/>
          </a:xfrm>
          <a:prstGeom prst="rect">
            <a:avLst/>
          </a:prstGeom>
          <a:noFill/>
        </p:spPr>
        <p:txBody>
          <a:bodyPr wrap="square" rtlCol="0">
            <a:spAutoFit/>
          </a:bodyPr>
          <a:lstStyle/>
          <a:p>
            <a:r>
              <a:rPr lang="en-US" sz="2400" dirty="0"/>
              <a:t>7.  Be able to play defense – get in the way…</a:t>
            </a:r>
          </a:p>
        </p:txBody>
      </p:sp>
      <p:sp>
        <p:nvSpPr>
          <p:cNvPr id="13" name="TextBox 12"/>
          <p:cNvSpPr txBox="1"/>
          <p:nvPr/>
        </p:nvSpPr>
        <p:spPr>
          <a:xfrm>
            <a:off x="2501788" y="4113076"/>
            <a:ext cx="7950696" cy="461665"/>
          </a:xfrm>
          <a:prstGeom prst="rect">
            <a:avLst/>
          </a:prstGeom>
          <a:noFill/>
        </p:spPr>
        <p:txBody>
          <a:bodyPr wrap="square" rtlCol="0">
            <a:spAutoFit/>
          </a:bodyPr>
          <a:lstStyle/>
          <a:p>
            <a:r>
              <a:rPr lang="en-US" sz="2400" dirty="0"/>
              <a:t>8.  Autonomous operation (operate w/o human control)  </a:t>
            </a:r>
          </a:p>
        </p:txBody>
      </p:sp>
      <p:sp>
        <p:nvSpPr>
          <p:cNvPr id="14" name="TextBox 13"/>
          <p:cNvSpPr txBox="1"/>
          <p:nvPr/>
        </p:nvSpPr>
        <p:spPr>
          <a:xfrm>
            <a:off x="2501788" y="4587515"/>
            <a:ext cx="6834572" cy="461665"/>
          </a:xfrm>
          <a:prstGeom prst="rect">
            <a:avLst/>
          </a:prstGeom>
          <a:noFill/>
        </p:spPr>
        <p:txBody>
          <a:bodyPr wrap="square" rtlCol="0">
            <a:spAutoFit/>
          </a:bodyPr>
          <a:lstStyle/>
          <a:p>
            <a:r>
              <a:rPr lang="en-US" sz="2400" dirty="0"/>
              <a:t>9.  Collect and store 3 balls  </a:t>
            </a:r>
          </a:p>
        </p:txBody>
      </p:sp>
      <p:sp>
        <p:nvSpPr>
          <p:cNvPr id="15" name="TextBox 14"/>
          <p:cNvSpPr txBox="1"/>
          <p:nvPr/>
        </p:nvSpPr>
        <p:spPr>
          <a:xfrm>
            <a:off x="2351584" y="5019563"/>
            <a:ext cx="6834572" cy="461665"/>
          </a:xfrm>
          <a:prstGeom prst="rect">
            <a:avLst/>
          </a:prstGeom>
          <a:noFill/>
        </p:spPr>
        <p:txBody>
          <a:bodyPr wrap="square" rtlCol="0">
            <a:spAutoFit/>
          </a:bodyPr>
          <a:lstStyle/>
          <a:p>
            <a:r>
              <a:rPr lang="en-US" sz="2400" dirty="0"/>
              <a:t>10.  Be able to shoot from anywhere on the field  </a:t>
            </a:r>
          </a:p>
        </p:txBody>
      </p:sp>
      <p:sp>
        <p:nvSpPr>
          <p:cNvPr id="16" name="TextBox 15"/>
          <p:cNvSpPr txBox="1"/>
          <p:nvPr/>
        </p:nvSpPr>
        <p:spPr>
          <a:xfrm>
            <a:off x="2351584" y="5415607"/>
            <a:ext cx="6834572" cy="461665"/>
          </a:xfrm>
          <a:prstGeom prst="rect">
            <a:avLst/>
          </a:prstGeom>
          <a:noFill/>
        </p:spPr>
        <p:txBody>
          <a:bodyPr wrap="square" rtlCol="0">
            <a:spAutoFit/>
          </a:bodyPr>
          <a:lstStyle/>
          <a:p>
            <a:r>
              <a:rPr lang="en-US" sz="2400" dirty="0"/>
              <a:t>11.  Be able to push other robots around</a:t>
            </a:r>
          </a:p>
        </p:txBody>
      </p:sp>
      <p:sp>
        <p:nvSpPr>
          <p:cNvPr id="17" name="TextBox 16"/>
          <p:cNvSpPr txBox="1"/>
          <p:nvPr/>
        </p:nvSpPr>
        <p:spPr>
          <a:xfrm>
            <a:off x="2357772" y="5847655"/>
            <a:ext cx="6834572" cy="461665"/>
          </a:xfrm>
          <a:prstGeom prst="rect">
            <a:avLst/>
          </a:prstGeom>
          <a:noFill/>
        </p:spPr>
        <p:txBody>
          <a:bodyPr wrap="square" rtlCol="0">
            <a:spAutoFit/>
          </a:bodyPr>
          <a:lstStyle/>
          <a:p>
            <a:r>
              <a:rPr lang="en-US" sz="2400" dirty="0"/>
              <a:t>12.  Be able to shoot over defenders</a:t>
            </a:r>
          </a:p>
        </p:txBody>
      </p:sp>
      <p:sp>
        <p:nvSpPr>
          <p:cNvPr id="19" name="Title 1">
            <a:extLst>
              <a:ext uri="{FF2B5EF4-FFF2-40B4-BE49-F238E27FC236}">
                <a16:creationId xmlns:a16="http://schemas.microsoft.com/office/drawing/2014/main" id="{25DD1CFD-4AEA-4721-9E1B-9F22B17D8FE9}"/>
              </a:ext>
            </a:extLst>
          </p:cNvPr>
          <p:cNvSpPr txBox="1">
            <a:spLocks/>
          </p:cNvSpPr>
          <p:nvPr/>
        </p:nvSpPr>
        <p:spPr>
          <a:xfrm>
            <a:off x="1703771" y="224644"/>
            <a:ext cx="8748713"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Design Goals Established by the Team </a:t>
            </a:r>
          </a:p>
        </p:txBody>
      </p:sp>
    </p:spTree>
    <p:extLst>
      <p:ext uri="{BB962C8B-B14F-4D97-AF65-F5344CB8AC3E}">
        <p14:creationId xmlns:p14="http://schemas.microsoft.com/office/powerpoint/2010/main" val="3390492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5B6057-2BD1-4674-A456-6CC69F843E26}"/>
              </a:ext>
            </a:extLst>
          </p:cNvPr>
          <p:cNvSpPr>
            <a:spLocks noGrp="1"/>
          </p:cNvSpPr>
          <p:nvPr>
            <p:ph type="sldNum" sz="quarter" idx="12"/>
          </p:nvPr>
        </p:nvSpPr>
        <p:spPr/>
        <p:txBody>
          <a:bodyPr/>
          <a:lstStyle/>
          <a:p>
            <a:fld id="{250E1DB3-0B48-4064-BDEE-D53BF4AF9A9D}" type="slidenum">
              <a:rPr lang="en-US" smtClean="0"/>
              <a:t>18</a:t>
            </a:fld>
            <a:endParaRPr lang="en-US"/>
          </a:p>
        </p:txBody>
      </p:sp>
      <p:pic>
        <p:nvPicPr>
          <p:cNvPr id="3" name="Picture 2" descr="http://www.team3389.info/img/galleries/2012-Sponsors-Presentation/tn/tn_Picture%20050.jpg">
            <a:extLst>
              <a:ext uri="{FF2B5EF4-FFF2-40B4-BE49-F238E27FC236}">
                <a16:creationId xmlns:a16="http://schemas.microsoft.com/office/drawing/2014/main" id="{0CED88A7-B51F-4FF1-AE25-06FAEAFDE9AF}"/>
              </a:ext>
            </a:extLst>
          </p:cNvPr>
          <p:cNvPicPr/>
          <p:nvPr/>
        </p:nvPicPr>
        <p:blipFill rotWithShape="1">
          <a:blip r:embed="rId2" cstate="screen">
            <a:extLst>
              <a:ext uri="{28A0092B-C50C-407E-A947-70E740481C1C}">
                <a14:useLocalDpi xmlns:a14="http://schemas.microsoft.com/office/drawing/2010/main"/>
              </a:ext>
            </a:extLst>
          </a:blip>
          <a:srcRect/>
          <a:stretch/>
        </p:blipFill>
        <p:spPr bwMode="auto">
          <a:xfrm>
            <a:off x="1264568" y="1388312"/>
            <a:ext cx="3427276" cy="3876891"/>
          </a:xfrm>
          <a:prstGeom prst="rect">
            <a:avLst/>
          </a:prstGeom>
          <a:noFill/>
          <a:ln>
            <a:noFill/>
          </a:ln>
        </p:spPr>
      </p:pic>
      <p:pic>
        <p:nvPicPr>
          <p:cNvPr id="4" name="Picture 3" descr="http://www.team3389.info/img/galleries/2012-Sponsors-Presentation/tn/tn_DSC_0198.JPG">
            <a:extLst>
              <a:ext uri="{FF2B5EF4-FFF2-40B4-BE49-F238E27FC236}">
                <a16:creationId xmlns:a16="http://schemas.microsoft.com/office/drawing/2014/main" id="{10310DF1-04E3-439C-A1AE-DBE8C55678D9}"/>
              </a:ext>
            </a:extLst>
          </p:cNvPr>
          <p:cNvPicPr/>
          <p:nvPr/>
        </p:nvPicPr>
        <p:blipFill rotWithShape="1">
          <a:blip r:embed="rId3" cstate="screen">
            <a:extLst>
              <a:ext uri="{28A0092B-C50C-407E-A947-70E740481C1C}">
                <a14:useLocalDpi xmlns:a14="http://schemas.microsoft.com/office/drawing/2010/main"/>
              </a:ext>
            </a:extLst>
          </a:blip>
          <a:srcRect/>
          <a:stretch/>
        </p:blipFill>
        <p:spPr bwMode="auto">
          <a:xfrm>
            <a:off x="5915980" y="2940548"/>
            <a:ext cx="4680520" cy="3598364"/>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999DE463-A460-4623-9DE9-AC9FEFFEBE45}"/>
              </a:ext>
            </a:extLst>
          </p:cNvPr>
          <p:cNvSpPr txBox="1"/>
          <p:nvPr/>
        </p:nvSpPr>
        <p:spPr>
          <a:xfrm>
            <a:off x="3320244" y="5687566"/>
            <a:ext cx="2055676" cy="830997"/>
          </a:xfrm>
          <a:prstGeom prst="rect">
            <a:avLst/>
          </a:prstGeom>
          <a:noFill/>
        </p:spPr>
        <p:txBody>
          <a:bodyPr wrap="square" rtlCol="0">
            <a:spAutoFit/>
          </a:bodyPr>
          <a:lstStyle/>
          <a:p>
            <a:r>
              <a:rPr lang="en-US" sz="2400" dirty="0"/>
              <a:t>Ball Pick-up Conveyor</a:t>
            </a:r>
          </a:p>
        </p:txBody>
      </p:sp>
      <p:sp>
        <p:nvSpPr>
          <p:cNvPr id="7" name="TextBox 6">
            <a:extLst>
              <a:ext uri="{FF2B5EF4-FFF2-40B4-BE49-F238E27FC236}">
                <a16:creationId xmlns:a16="http://schemas.microsoft.com/office/drawing/2014/main" id="{EB97CAD6-E619-46F5-AA32-500CD77AD28E}"/>
              </a:ext>
            </a:extLst>
          </p:cNvPr>
          <p:cNvSpPr txBox="1"/>
          <p:nvPr/>
        </p:nvSpPr>
        <p:spPr>
          <a:xfrm>
            <a:off x="5663952" y="1167135"/>
            <a:ext cx="3843070" cy="461665"/>
          </a:xfrm>
          <a:prstGeom prst="rect">
            <a:avLst/>
          </a:prstGeom>
          <a:noFill/>
        </p:spPr>
        <p:txBody>
          <a:bodyPr wrap="square" rtlCol="0">
            <a:spAutoFit/>
          </a:bodyPr>
          <a:lstStyle/>
          <a:p>
            <a:r>
              <a:rPr lang="en-US" sz="2400" dirty="0"/>
              <a:t>Spinning Wheel Ball Shooter</a:t>
            </a:r>
          </a:p>
        </p:txBody>
      </p:sp>
      <p:sp>
        <p:nvSpPr>
          <p:cNvPr id="8" name="TextBox 7">
            <a:extLst>
              <a:ext uri="{FF2B5EF4-FFF2-40B4-BE49-F238E27FC236}">
                <a16:creationId xmlns:a16="http://schemas.microsoft.com/office/drawing/2014/main" id="{A95D479A-5235-44A5-B58B-018E110CF7D9}"/>
              </a:ext>
            </a:extLst>
          </p:cNvPr>
          <p:cNvSpPr txBox="1"/>
          <p:nvPr/>
        </p:nvSpPr>
        <p:spPr>
          <a:xfrm>
            <a:off x="6056548" y="1844824"/>
            <a:ext cx="4935996" cy="461665"/>
          </a:xfrm>
          <a:prstGeom prst="rect">
            <a:avLst/>
          </a:prstGeom>
          <a:noFill/>
        </p:spPr>
        <p:txBody>
          <a:bodyPr wrap="square" rtlCol="0">
            <a:spAutoFit/>
          </a:bodyPr>
          <a:lstStyle/>
          <a:p>
            <a:r>
              <a:rPr lang="en-US" sz="2400" dirty="0"/>
              <a:t>Ball Shooter Elevation Mechanism</a:t>
            </a:r>
          </a:p>
        </p:txBody>
      </p:sp>
      <p:cxnSp>
        <p:nvCxnSpPr>
          <p:cNvPr id="10" name="Straight Arrow Connector 9">
            <a:extLst>
              <a:ext uri="{FF2B5EF4-FFF2-40B4-BE49-F238E27FC236}">
                <a16:creationId xmlns:a16="http://schemas.microsoft.com/office/drawing/2014/main" id="{0C9C2DEB-F0A6-42FE-BD59-DB9746146AAD}"/>
              </a:ext>
            </a:extLst>
          </p:cNvPr>
          <p:cNvCxnSpPr>
            <a:cxnSpLocks/>
          </p:cNvCxnSpPr>
          <p:nvPr/>
        </p:nvCxnSpPr>
        <p:spPr>
          <a:xfrm flipH="1">
            <a:off x="3729993" y="1424151"/>
            <a:ext cx="1747918" cy="797707"/>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1D99B6F-E8A9-4DC2-8E6F-871C9206A229}"/>
              </a:ext>
            </a:extLst>
          </p:cNvPr>
          <p:cNvCxnSpPr>
            <a:cxnSpLocks/>
          </p:cNvCxnSpPr>
          <p:nvPr/>
        </p:nvCxnSpPr>
        <p:spPr>
          <a:xfrm flipH="1">
            <a:off x="4176987" y="2088365"/>
            <a:ext cx="1721777" cy="644189"/>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67F0785-72C5-4357-8388-97B3837D81E2}"/>
              </a:ext>
            </a:extLst>
          </p:cNvPr>
          <p:cNvCxnSpPr>
            <a:cxnSpLocks/>
          </p:cNvCxnSpPr>
          <p:nvPr/>
        </p:nvCxnSpPr>
        <p:spPr>
          <a:xfrm flipV="1">
            <a:off x="5068162" y="5537437"/>
            <a:ext cx="2467998" cy="447847"/>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4602A71-9B16-46A3-9E4A-8B91B22DBA6F}"/>
              </a:ext>
            </a:extLst>
          </p:cNvPr>
          <p:cNvCxnSpPr>
            <a:cxnSpLocks/>
          </p:cNvCxnSpPr>
          <p:nvPr/>
        </p:nvCxnSpPr>
        <p:spPr>
          <a:xfrm flipH="1" flipV="1">
            <a:off x="3791744" y="4739730"/>
            <a:ext cx="214300" cy="831906"/>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E1C81FE-611B-43A2-B192-60A5AB226833}"/>
              </a:ext>
            </a:extLst>
          </p:cNvPr>
          <p:cNvSpPr txBox="1"/>
          <p:nvPr/>
        </p:nvSpPr>
        <p:spPr>
          <a:xfrm>
            <a:off x="4176987" y="202125"/>
            <a:ext cx="3843071" cy="646331"/>
          </a:xfrm>
          <a:prstGeom prst="rect">
            <a:avLst/>
          </a:prstGeom>
          <a:noFill/>
        </p:spPr>
        <p:txBody>
          <a:bodyPr wrap="square" rtlCol="0">
            <a:spAutoFit/>
          </a:bodyPr>
          <a:lstStyle/>
          <a:p>
            <a:pPr algn="ctr"/>
            <a:r>
              <a:rPr lang="en-US" sz="3600" dirty="0"/>
              <a:t>The Solution</a:t>
            </a:r>
          </a:p>
        </p:txBody>
      </p:sp>
    </p:spTree>
    <p:extLst>
      <p:ext uri="{BB962C8B-B14F-4D97-AF65-F5344CB8AC3E}">
        <p14:creationId xmlns:p14="http://schemas.microsoft.com/office/powerpoint/2010/main" val="171483218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19</a:t>
            </a:fld>
            <a:endParaRPr lang="en-US"/>
          </a:p>
        </p:txBody>
      </p:sp>
      <p:sp>
        <p:nvSpPr>
          <p:cNvPr id="6" name="TextBox 5"/>
          <p:cNvSpPr txBox="1"/>
          <p:nvPr/>
        </p:nvSpPr>
        <p:spPr>
          <a:xfrm>
            <a:off x="2495600" y="1124744"/>
            <a:ext cx="7086600" cy="461665"/>
          </a:xfrm>
          <a:prstGeom prst="rect">
            <a:avLst/>
          </a:prstGeom>
          <a:noFill/>
        </p:spPr>
        <p:txBody>
          <a:bodyPr wrap="square" rtlCol="0">
            <a:spAutoFit/>
          </a:bodyPr>
          <a:lstStyle/>
          <a:p>
            <a:pPr marL="342900" indent="-342900">
              <a:buAutoNum type="arabicPeriod"/>
            </a:pPr>
            <a:r>
              <a:rPr lang="en-US" sz="2400" dirty="0">
                <a:solidFill>
                  <a:srgbClr val="00B050"/>
                </a:solidFill>
              </a:rPr>
              <a:t>Be able to manipulate the teeter-totter ramp</a:t>
            </a:r>
          </a:p>
        </p:txBody>
      </p:sp>
      <p:sp>
        <p:nvSpPr>
          <p:cNvPr id="7" name="TextBox 6"/>
          <p:cNvSpPr txBox="1"/>
          <p:nvPr/>
        </p:nvSpPr>
        <p:spPr>
          <a:xfrm>
            <a:off x="2501788" y="1520788"/>
            <a:ext cx="7086600" cy="461665"/>
          </a:xfrm>
          <a:prstGeom prst="rect">
            <a:avLst/>
          </a:prstGeom>
          <a:noFill/>
        </p:spPr>
        <p:txBody>
          <a:bodyPr wrap="square" rtlCol="0">
            <a:spAutoFit/>
          </a:bodyPr>
          <a:lstStyle/>
          <a:p>
            <a:r>
              <a:rPr lang="en-US" sz="2400" dirty="0"/>
              <a:t>2.  </a:t>
            </a:r>
            <a:r>
              <a:rPr lang="en-US" sz="2400" dirty="0">
                <a:solidFill>
                  <a:srgbClr val="FF0000"/>
                </a:solidFill>
              </a:rPr>
              <a:t>Be able to climb over the center barrier</a:t>
            </a:r>
          </a:p>
        </p:txBody>
      </p:sp>
      <p:sp>
        <p:nvSpPr>
          <p:cNvPr id="8" name="TextBox 7"/>
          <p:cNvSpPr txBox="1"/>
          <p:nvPr/>
        </p:nvSpPr>
        <p:spPr>
          <a:xfrm>
            <a:off x="2510408" y="1952836"/>
            <a:ext cx="7906072" cy="461665"/>
          </a:xfrm>
          <a:prstGeom prst="rect">
            <a:avLst/>
          </a:prstGeom>
          <a:noFill/>
        </p:spPr>
        <p:txBody>
          <a:bodyPr wrap="square" rtlCol="0">
            <a:spAutoFit/>
          </a:bodyPr>
          <a:lstStyle/>
          <a:p>
            <a:pPr marL="403225" indent="-403225"/>
            <a:r>
              <a:rPr lang="en-US" sz="2400" dirty="0"/>
              <a:t>3.  </a:t>
            </a:r>
            <a:r>
              <a:rPr lang="en-US" sz="2400" dirty="0">
                <a:solidFill>
                  <a:srgbClr val="FF0000"/>
                </a:solidFill>
              </a:rPr>
              <a:t>Fire from loading zone – load &amp; shoot w/o driving</a:t>
            </a:r>
          </a:p>
        </p:txBody>
      </p:sp>
      <p:sp>
        <p:nvSpPr>
          <p:cNvPr id="9" name="TextBox 8"/>
          <p:cNvSpPr txBox="1"/>
          <p:nvPr/>
        </p:nvSpPr>
        <p:spPr>
          <a:xfrm>
            <a:off x="2501788" y="2384884"/>
            <a:ext cx="7986700" cy="461665"/>
          </a:xfrm>
          <a:prstGeom prst="rect">
            <a:avLst/>
          </a:prstGeom>
          <a:noFill/>
        </p:spPr>
        <p:txBody>
          <a:bodyPr wrap="square" rtlCol="0">
            <a:spAutoFit/>
          </a:bodyPr>
          <a:lstStyle/>
          <a:p>
            <a:r>
              <a:rPr lang="en-US" sz="2400" dirty="0"/>
              <a:t>4.  </a:t>
            </a:r>
            <a:r>
              <a:rPr lang="en-US" sz="2400" dirty="0">
                <a:solidFill>
                  <a:srgbClr val="FF0000"/>
                </a:solidFill>
              </a:rPr>
              <a:t>Allow for manual ball feeding in loading zone</a:t>
            </a:r>
          </a:p>
        </p:txBody>
      </p:sp>
      <p:sp>
        <p:nvSpPr>
          <p:cNvPr id="10" name="TextBox 9"/>
          <p:cNvSpPr txBox="1"/>
          <p:nvPr/>
        </p:nvSpPr>
        <p:spPr>
          <a:xfrm>
            <a:off x="2501788" y="2816932"/>
            <a:ext cx="6834572" cy="461665"/>
          </a:xfrm>
          <a:prstGeom prst="rect">
            <a:avLst/>
          </a:prstGeom>
          <a:noFill/>
        </p:spPr>
        <p:txBody>
          <a:bodyPr wrap="square" rtlCol="0">
            <a:spAutoFit/>
          </a:bodyPr>
          <a:lstStyle/>
          <a:p>
            <a:r>
              <a:rPr lang="en-US" sz="2400" dirty="0"/>
              <a:t>5.  </a:t>
            </a:r>
            <a:r>
              <a:rPr lang="en-US" sz="2400" dirty="0">
                <a:solidFill>
                  <a:srgbClr val="FF0000"/>
                </a:solidFill>
              </a:rPr>
              <a:t>Auto targeting</a:t>
            </a:r>
          </a:p>
        </p:txBody>
      </p:sp>
      <p:sp>
        <p:nvSpPr>
          <p:cNvPr id="11" name="TextBox 10"/>
          <p:cNvSpPr txBox="1"/>
          <p:nvPr/>
        </p:nvSpPr>
        <p:spPr>
          <a:xfrm>
            <a:off x="2501788" y="3248980"/>
            <a:ext cx="8130716" cy="461665"/>
          </a:xfrm>
          <a:prstGeom prst="rect">
            <a:avLst/>
          </a:prstGeom>
          <a:noFill/>
        </p:spPr>
        <p:txBody>
          <a:bodyPr wrap="square" rtlCol="0">
            <a:spAutoFit/>
          </a:bodyPr>
          <a:lstStyle/>
          <a:p>
            <a:r>
              <a:rPr lang="en-US" sz="2400" dirty="0"/>
              <a:t>6.  </a:t>
            </a:r>
            <a:r>
              <a:rPr lang="en-US" sz="2400" dirty="0">
                <a:solidFill>
                  <a:srgbClr val="FF0000"/>
                </a:solidFill>
              </a:rPr>
              <a:t>Fine shooter azimuth control </a:t>
            </a:r>
            <a:r>
              <a:rPr lang="en-US" sz="2400" dirty="0"/>
              <a:t>/ </a:t>
            </a:r>
            <a:r>
              <a:rPr lang="en-US" sz="2400" dirty="0">
                <a:solidFill>
                  <a:srgbClr val="00B050"/>
                </a:solidFill>
              </a:rPr>
              <a:t>Fine shooter elevation control</a:t>
            </a:r>
          </a:p>
        </p:txBody>
      </p:sp>
      <p:sp>
        <p:nvSpPr>
          <p:cNvPr id="12" name="TextBox 11"/>
          <p:cNvSpPr txBox="1"/>
          <p:nvPr/>
        </p:nvSpPr>
        <p:spPr>
          <a:xfrm>
            <a:off x="2501788" y="3687415"/>
            <a:ext cx="6834572" cy="461665"/>
          </a:xfrm>
          <a:prstGeom prst="rect">
            <a:avLst/>
          </a:prstGeom>
          <a:noFill/>
        </p:spPr>
        <p:txBody>
          <a:bodyPr wrap="square" rtlCol="0">
            <a:spAutoFit/>
          </a:bodyPr>
          <a:lstStyle/>
          <a:p>
            <a:r>
              <a:rPr lang="en-US" sz="2400" dirty="0"/>
              <a:t>7.  </a:t>
            </a:r>
            <a:r>
              <a:rPr lang="en-US" sz="2400" dirty="0">
                <a:solidFill>
                  <a:srgbClr val="00B050"/>
                </a:solidFill>
              </a:rPr>
              <a:t>Be able to play defense – get in the way…</a:t>
            </a:r>
          </a:p>
        </p:txBody>
      </p:sp>
      <p:sp>
        <p:nvSpPr>
          <p:cNvPr id="13" name="TextBox 12"/>
          <p:cNvSpPr txBox="1"/>
          <p:nvPr/>
        </p:nvSpPr>
        <p:spPr>
          <a:xfrm>
            <a:off x="2501788" y="4113076"/>
            <a:ext cx="6834572" cy="461665"/>
          </a:xfrm>
          <a:prstGeom prst="rect">
            <a:avLst/>
          </a:prstGeom>
          <a:noFill/>
        </p:spPr>
        <p:txBody>
          <a:bodyPr wrap="square" rtlCol="0">
            <a:spAutoFit/>
          </a:bodyPr>
          <a:lstStyle/>
          <a:p>
            <a:r>
              <a:rPr lang="en-US" sz="2400" dirty="0"/>
              <a:t>8.  </a:t>
            </a:r>
            <a:r>
              <a:rPr lang="en-US" sz="2400" dirty="0">
                <a:solidFill>
                  <a:srgbClr val="FFC000"/>
                </a:solidFill>
              </a:rPr>
              <a:t>Autonomous operation  </a:t>
            </a:r>
          </a:p>
        </p:txBody>
      </p:sp>
      <p:sp>
        <p:nvSpPr>
          <p:cNvPr id="14" name="TextBox 13"/>
          <p:cNvSpPr txBox="1"/>
          <p:nvPr/>
        </p:nvSpPr>
        <p:spPr>
          <a:xfrm>
            <a:off x="2501788" y="4587515"/>
            <a:ext cx="6834572" cy="461665"/>
          </a:xfrm>
          <a:prstGeom prst="rect">
            <a:avLst/>
          </a:prstGeom>
          <a:noFill/>
        </p:spPr>
        <p:txBody>
          <a:bodyPr wrap="square" rtlCol="0">
            <a:spAutoFit/>
          </a:bodyPr>
          <a:lstStyle/>
          <a:p>
            <a:r>
              <a:rPr lang="en-US" sz="2400" dirty="0"/>
              <a:t>9.  </a:t>
            </a:r>
            <a:r>
              <a:rPr lang="en-US" sz="2400" dirty="0">
                <a:solidFill>
                  <a:srgbClr val="00B050"/>
                </a:solidFill>
              </a:rPr>
              <a:t>Collect and store 3 balls  </a:t>
            </a:r>
          </a:p>
        </p:txBody>
      </p:sp>
      <p:sp>
        <p:nvSpPr>
          <p:cNvPr id="15" name="TextBox 14"/>
          <p:cNvSpPr txBox="1"/>
          <p:nvPr/>
        </p:nvSpPr>
        <p:spPr>
          <a:xfrm>
            <a:off x="2351584" y="5019563"/>
            <a:ext cx="6834572" cy="461665"/>
          </a:xfrm>
          <a:prstGeom prst="rect">
            <a:avLst/>
          </a:prstGeom>
          <a:noFill/>
        </p:spPr>
        <p:txBody>
          <a:bodyPr wrap="square" rtlCol="0">
            <a:spAutoFit/>
          </a:bodyPr>
          <a:lstStyle/>
          <a:p>
            <a:r>
              <a:rPr lang="en-US" sz="2400" dirty="0"/>
              <a:t>10.  </a:t>
            </a:r>
            <a:r>
              <a:rPr lang="en-US" sz="2400" dirty="0">
                <a:solidFill>
                  <a:srgbClr val="FF0000"/>
                </a:solidFill>
              </a:rPr>
              <a:t>Be able to shoot from anywhere on the field  </a:t>
            </a:r>
          </a:p>
        </p:txBody>
      </p:sp>
      <p:sp>
        <p:nvSpPr>
          <p:cNvPr id="16" name="TextBox 15"/>
          <p:cNvSpPr txBox="1"/>
          <p:nvPr/>
        </p:nvSpPr>
        <p:spPr>
          <a:xfrm>
            <a:off x="2351584" y="5415607"/>
            <a:ext cx="6834572" cy="461665"/>
          </a:xfrm>
          <a:prstGeom prst="rect">
            <a:avLst/>
          </a:prstGeom>
          <a:noFill/>
        </p:spPr>
        <p:txBody>
          <a:bodyPr wrap="square" rtlCol="0">
            <a:spAutoFit/>
          </a:bodyPr>
          <a:lstStyle/>
          <a:p>
            <a:r>
              <a:rPr lang="en-US" sz="2400" dirty="0"/>
              <a:t>11.  </a:t>
            </a:r>
            <a:r>
              <a:rPr lang="en-US" sz="2400" dirty="0">
                <a:solidFill>
                  <a:srgbClr val="00B050"/>
                </a:solidFill>
              </a:rPr>
              <a:t>Be able to push other robots around</a:t>
            </a:r>
          </a:p>
        </p:txBody>
      </p:sp>
      <p:sp>
        <p:nvSpPr>
          <p:cNvPr id="17" name="TextBox 16"/>
          <p:cNvSpPr txBox="1"/>
          <p:nvPr/>
        </p:nvSpPr>
        <p:spPr>
          <a:xfrm>
            <a:off x="2351584" y="5847655"/>
            <a:ext cx="6834572" cy="461665"/>
          </a:xfrm>
          <a:prstGeom prst="rect">
            <a:avLst/>
          </a:prstGeom>
          <a:noFill/>
        </p:spPr>
        <p:txBody>
          <a:bodyPr wrap="square" rtlCol="0">
            <a:spAutoFit/>
          </a:bodyPr>
          <a:lstStyle/>
          <a:p>
            <a:r>
              <a:rPr lang="en-US" sz="2400" dirty="0"/>
              <a:t>12.  </a:t>
            </a:r>
            <a:r>
              <a:rPr lang="en-US" sz="2400" dirty="0">
                <a:solidFill>
                  <a:srgbClr val="FFC000"/>
                </a:solidFill>
              </a:rPr>
              <a:t>Be able to shoot over defenders</a:t>
            </a:r>
          </a:p>
        </p:txBody>
      </p:sp>
      <p:sp>
        <p:nvSpPr>
          <p:cNvPr id="18" name="TextBox 17">
            <a:extLst>
              <a:ext uri="{FF2B5EF4-FFF2-40B4-BE49-F238E27FC236}">
                <a16:creationId xmlns:a16="http://schemas.microsoft.com/office/drawing/2014/main" id="{FA413219-8018-43C9-BC8E-073CB4D6E721}"/>
              </a:ext>
            </a:extLst>
          </p:cNvPr>
          <p:cNvSpPr txBox="1"/>
          <p:nvPr/>
        </p:nvSpPr>
        <p:spPr>
          <a:xfrm>
            <a:off x="9243256" y="407894"/>
            <a:ext cx="2613384" cy="1200329"/>
          </a:xfrm>
          <a:prstGeom prst="rect">
            <a:avLst/>
          </a:prstGeom>
          <a:noFill/>
        </p:spPr>
        <p:txBody>
          <a:bodyPr wrap="square" rtlCol="0">
            <a:spAutoFit/>
          </a:bodyPr>
          <a:lstStyle/>
          <a:p>
            <a:r>
              <a:rPr lang="en-US" b="1" dirty="0"/>
              <a:t>Color Code:</a:t>
            </a:r>
          </a:p>
          <a:p>
            <a:r>
              <a:rPr lang="en-US" b="1" dirty="0">
                <a:solidFill>
                  <a:srgbClr val="00B050"/>
                </a:solidFill>
              </a:rPr>
              <a:t>  Accomplished</a:t>
            </a:r>
          </a:p>
          <a:p>
            <a:r>
              <a:rPr lang="en-US" b="1" dirty="0">
                <a:solidFill>
                  <a:srgbClr val="FFC000"/>
                </a:solidFill>
              </a:rPr>
              <a:t>  Partially Accomplished</a:t>
            </a:r>
          </a:p>
          <a:p>
            <a:r>
              <a:rPr lang="en-US" dirty="0">
                <a:solidFill>
                  <a:srgbClr val="FF0000"/>
                </a:solidFill>
              </a:rPr>
              <a:t>  </a:t>
            </a:r>
            <a:r>
              <a:rPr lang="en-US" b="1" dirty="0">
                <a:solidFill>
                  <a:srgbClr val="FF0000"/>
                </a:solidFill>
              </a:rPr>
              <a:t>Not Accomplished</a:t>
            </a:r>
          </a:p>
        </p:txBody>
      </p:sp>
      <p:sp>
        <p:nvSpPr>
          <p:cNvPr id="20" name="Title 1">
            <a:extLst>
              <a:ext uri="{FF2B5EF4-FFF2-40B4-BE49-F238E27FC236}">
                <a16:creationId xmlns:a16="http://schemas.microsoft.com/office/drawing/2014/main" id="{E538FAA3-196E-44C3-80E3-6986F90E6587}"/>
              </a:ext>
            </a:extLst>
          </p:cNvPr>
          <p:cNvSpPr txBox="1">
            <a:spLocks/>
          </p:cNvSpPr>
          <p:nvPr/>
        </p:nvSpPr>
        <p:spPr>
          <a:xfrm>
            <a:off x="3431952" y="260648"/>
            <a:ext cx="5178648"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t>Achieved Design Elements</a:t>
            </a:r>
            <a:endParaRPr lang="en-US" sz="3200" b="1" dirty="0"/>
          </a:p>
        </p:txBody>
      </p:sp>
    </p:spTree>
    <p:extLst>
      <p:ext uri="{BB962C8B-B14F-4D97-AF65-F5344CB8AC3E}">
        <p14:creationId xmlns:p14="http://schemas.microsoft.com/office/powerpoint/2010/main" val="100920776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9D02314-2A84-4D98-B71B-8F4B36F021EA}"/>
              </a:ext>
            </a:extLst>
          </p:cNvPr>
          <p:cNvSpPr>
            <a:spLocks noGrp="1"/>
          </p:cNvSpPr>
          <p:nvPr>
            <p:ph type="sldNum" sz="quarter" idx="12"/>
          </p:nvPr>
        </p:nvSpPr>
        <p:spPr/>
        <p:txBody>
          <a:bodyPr/>
          <a:lstStyle/>
          <a:p>
            <a:fld id="{250E1DB3-0B48-4064-BDEE-D53BF4AF9A9D}" type="slidenum">
              <a:rPr lang="en-US" smtClean="0"/>
              <a:t>2</a:t>
            </a:fld>
            <a:endParaRPr lang="en-US"/>
          </a:p>
        </p:txBody>
      </p:sp>
      <p:sp>
        <p:nvSpPr>
          <p:cNvPr id="4" name="TextBox 3">
            <a:extLst>
              <a:ext uri="{FF2B5EF4-FFF2-40B4-BE49-F238E27FC236}">
                <a16:creationId xmlns:a16="http://schemas.microsoft.com/office/drawing/2014/main" id="{335718F6-776B-46F2-A912-8A073C24D39C}"/>
              </a:ext>
            </a:extLst>
          </p:cNvPr>
          <p:cNvSpPr txBox="1"/>
          <p:nvPr/>
        </p:nvSpPr>
        <p:spPr>
          <a:xfrm>
            <a:off x="1307468" y="1340768"/>
            <a:ext cx="9577064" cy="2677656"/>
          </a:xfrm>
          <a:prstGeom prst="rect">
            <a:avLst/>
          </a:prstGeom>
          <a:noFill/>
        </p:spPr>
        <p:txBody>
          <a:bodyPr wrap="square" rtlCol="0">
            <a:spAutoFit/>
          </a:bodyPr>
          <a:lstStyle/>
          <a:p>
            <a:r>
              <a:rPr lang="en-US" sz="2800" dirty="0"/>
              <a:t>The “Do-All” robot is a robot that can perform all of the required tasks and do each of them really well.</a:t>
            </a:r>
          </a:p>
          <a:p>
            <a:endParaRPr lang="en-US" sz="2800" dirty="0"/>
          </a:p>
          <a:p>
            <a:r>
              <a:rPr lang="en-US" sz="2800" dirty="0"/>
              <a:t>While it is understandable that a design team would aspire to design and build a robot that can do everything that is required, it is actually much easier said than done…</a:t>
            </a:r>
          </a:p>
        </p:txBody>
      </p:sp>
      <p:sp>
        <p:nvSpPr>
          <p:cNvPr id="5" name="TextBox 4">
            <a:extLst>
              <a:ext uri="{FF2B5EF4-FFF2-40B4-BE49-F238E27FC236}">
                <a16:creationId xmlns:a16="http://schemas.microsoft.com/office/drawing/2014/main" id="{C42F583D-4E8B-48FC-B06F-D65FFBC6EA61}"/>
              </a:ext>
            </a:extLst>
          </p:cNvPr>
          <p:cNvSpPr txBox="1"/>
          <p:nvPr/>
        </p:nvSpPr>
        <p:spPr>
          <a:xfrm>
            <a:off x="1307468" y="4579189"/>
            <a:ext cx="9577064" cy="954107"/>
          </a:xfrm>
          <a:prstGeom prst="rect">
            <a:avLst/>
          </a:prstGeom>
          <a:noFill/>
        </p:spPr>
        <p:txBody>
          <a:bodyPr wrap="square" rtlCol="0">
            <a:spAutoFit/>
          </a:bodyPr>
          <a:lstStyle/>
          <a:p>
            <a:r>
              <a:rPr lang="en-US" sz="2800" dirty="0">
                <a:solidFill>
                  <a:srgbClr val="FF0000"/>
                </a:solidFill>
              </a:rPr>
              <a:t>Let’s look at a real-life example of a device that tries to be too many things…</a:t>
            </a:r>
          </a:p>
        </p:txBody>
      </p:sp>
    </p:spTree>
    <p:extLst>
      <p:ext uri="{BB962C8B-B14F-4D97-AF65-F5344CB8AC3E}">
        <p14:creationId xmlns:p14="http://schemas.microsoft.com/office/powerpoint/2010/main" val="41470924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4ED06-8B16-47EC-B902-5EAE7E7E1D69}"/>
              </a:ext>
            </a:extLst>
          </p:cNvPr>
          <p:cNvSpPr>
            <a:spLocks noGrp="1"/>
          </p:cNvSpPr>
          <p:nvPr>
            <p:ph type="sldNum" sz="quarter" idx="12"/>
          </p:nvPr>
        </p:nvSpPr>
        <p:spPr/>
        <p:txBody>
          <a:bodyPr/>
          <a:lstStyle/>
          <a:p>
            <a:fld id="{250E1DB3-0B48-4064-BDEE-D53BF4AF9A9D}" type="slidenum">
              <a:rPr lang="en-US" smtClean="0"/>
              <a:t>20</a:t>
            </a:fld>
            <a:endParaRPr lang="en-US"/>
          </a:p>
        </p:txBody>
      </p:sp>
      <p:sp>
        <p:nvSpPr>
          <p:cNvPr id="3" name="Title 1">
            <a:extLst>
              <a:ext uri="{FF2B5EF4-FFF2-40B4-BE49-F238E27FC236}">
                <a16:creationId xmlns:a16="http://schemas.microsoft.com/office/drawing/2014/main" id="{98A6CC33-C2F0-4FB0-A6BE-5E825777D93C}"/>
              </a:ext>
            </a:extLst>
          </p:cNvPr>
          <p:cNvSpPr txBox="1">
            <a:spLocks/>
          </p:cNvSpPr>
          <p:nvPr/>
        </p:nvSpPr>
        <p:spPr>
          <a:xfrm>
            <a:off x="1703771" y="351249"/>
            <a:ext cx="8748713"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End Result</a:t>
            </a:r>
          </a:p>
        </p:txBody>
      </p:sp>
      <p:sp>
        <p:nvSpPr>
          <p:cNvPr id="4" name="TextBox 3">
            <a:extLst>
              <a:ext uri="{FF2B5EF4-FFF2-40B4-BE49-F238E27FC236}">
                <a16:creationId xmlns:a16="http://schemas.microsoft.com/office/drawing/2014/main" id="{D0D58C19-DAB5-4CCF-A581-78C292B25EF4}"/>
              </a:ext>
            </a:extLst>
          </p:cNvPr>
          <p:cNvSpPr txBox="1"/>
          <p:nvPr/>
        </p:nvSpPr>
        <p:spPr>
          <a:xfrm>
            <a:off x="947428" y="1124744"/>
            <a:ext cx="10117124"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Two students spent at least 2 weeks attempting to work out some (overly) complex math to enable auto-targeting.  The attempt was eventually abandoned.  The students’ time could have been better spent on other aspects of the project.</a:t>
            </a:r>
          </a:p>
        </p:txBody>
      </p:sp>
      <p:sp>
        <p:nvSpPr>
          <p:cNvPr id="5" name="TextBox 4">
            <a:extLst>
              <a:ext uri="{FF2B5EF4-FFF2-40B4-BE49-F238E27FC236}">
                <a16:creationId xmlns:a16="http://schemas.microsoft.com/office/drawing/2014/main" id="{EE124378-5713-45DF-A944-5BF6E0F9ED80}"/>
              </a:ext>
            </a:extLst>
          </p:cNvPr>
          <p:cNvSpPr txBox="1"/>
          <p:nvPr/>
        </p:nvSpPr>
        <p:spPr>
          <a:xfrm>
            <a:off x="961831" y="2795444"/>
            <a:ext cx="10282741"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A functional fine azimuth adjustment mechanism was developed, but it had to be left off do to excessive weight of the robot.  The drive system was ultimately used to do azimuth pointing – a solution that was more than adequate (as expected from the onset of the design effort)…</a:t>
            </a:r>
          </a:p>
        </p:txBody>
      </p:sp>
      <p:sp>
        <p:nvSpPr>
          <p:cNvPr id="6" name="TextBox 5">
            <a:extLst>
              <a:ext uri="{FF2B5EF4-FFF2-40B4-BE49-F238E27FC236}">
                <a16:creationId xmlns:a16="http://schemas.microsoft.com/office/drawing/2014/main" id="{164F23D1-93FD-4F06-99CF-8E69B1154A6B}"/>
              </a:ext>
            </a:extLst>
          </p:cNvPr>
          <p:cNvSpPr txBox="1"/>
          <p:nvPr/>
        </p:nvSpPr>
        <p:spPr>
          <a:xfrm>
            <a:off x="947428" y="4545124"/>
            <a:ext cx="1011712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Manual ball loading could not be effectively implemented, but the effective design of the ball scoop and good driving compensated for this shortfall.</a:t>
            </a:r>
          </a:p>
        </p:txBody>
      </p:sp>
    </p:spTree>
    <p:extLst>
      <p:ext uri="{BB962C8B-B14F-4D97-AF65-F5344CB8AC3E}">
        <p14:creationId xmlns:p14="http://schemas.microsoft.com/office/powerpoint/2010/main" val="39060797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6108E6-20B9-4034-B794-914363347F77}"/>
              </a:ext>
            </a:extLst>
          </p:cNvPr>
          <p:cNvSpPr>
            <a:spLocks noGrp="1"/>
          </p:cNvSpPr>
          <p:nvPr>
            <p:ph type="sldNum" sz="quarter" idx="12"/>
          </p:nvPr>
        </p:nvSpPr>
        <p:spPr/>
        <p:txBody>
          <a:bodyPr/>
          <a:lstStyle/>
          <a:p>
            <a:fld id="{250E1DB3-0B48-4064-BDEE-D53BF4AF9A9D}" type="slidenum">
              <a:rPr lang="en-US" smtClean="0"/>
              <a:t>21</a:t>
            </a:fld>
            <a:endParaRPr lang="en-US"/>
          </a:p>
        </p:txBody>
      </p:sp>
      <p:sp>
        <p:nvSpPr>
          <p:cNvPr id="3" name="TextBox 2">
            <a:extLst>
              <a:ext uri="{FF2B5EF4-FFF2-40B4-BE49-F238E27FC236}">
                <a16:creationId xmlns:a16="http://schemas.microsoft.com/office/drawing/2014/main" id="{2BFE1309-DEFC-4567-B472-D359FE888C62}"/>
              </a:ext>
            </a:extLst>
          </p:cNvPr>
          <p:cNvSpPr txBox="1"/>
          <p:nvPr/>
        </p:nvSpPr>
        <p:spPr>
          <a:xfrm>
            <a:off x="1926954" y="2564904"/>
            <a:ext cx="8064896" cy="1323439"/>
          </a:xfrm>
          <a:prstGeom prst="rect">
            <a:avLst/>
          </a:prstGeom>
          <a:noFill/>
        </p:spPr>
        <p:txBody>
          <a:bodyPr wrap="square" rtlCol="0">
            <a:spAutoFit/>
          </a:bodyPr>
          <a:lstStyle/>
          <a:p>
            <a:pPr algn="ctr"/>
            <a:r>
              <a:rPr lang="en-US" sz="4000" dirty="0"/>
              <a:t>How to avoid being paralyzed by the “Do All” philosophy…</a:t>
            </a:r>
          </a:p>
        </p:txBody>
      </p:sp>
    </p:spTree>
    <p:extLst>
      <p:ext uri="{BB962C8B-B14F-4D97-AF65-F5344CB8AC3E}">
        <p14:creationId xmlns:p14="http://schemas.microsoft.com/office/powerpoint/2010/main" val="190829120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4ED06-8B16-47EC-B902-5EAE7E7E1D69}"/>
              </a:ext>
            </a:extLst>
          </p:cNvPr>
          <p:cNvSpPr>
            <a:spLocks noGrp="1"/>
          </p:cNvSpPr>
          <p:nvPr>
            <p:ph type="sldNum" sz="quarter" idx="12"/>
          </p:nvPr>
        </p:nvSpPr>
        <p:spPr/>
        <p:txBody>
          <a:bodyPr/>
          <a:lstStyle/>
          <a:p>
            <a:fld id="{250E1DB3-0B48-4064-BDEE-D53BF4AF9A9D}" type="slidenum">
              <a:rPr lang="en-US" smtClean="0"/>
              <a:t>22</a:t>
            </a:fld>
            <a:endParaRPr lang="en-US"/>
          </a:p>
        </p:txBody>
      </p:sp>
      <p:sp>
        <p:nvSpPr>
          <p:cNvPr id="3" name="Title 1">
            <a:extLst>
              <a:ext uri="{FF2B5EF4-FFF2-40B4-BE49-F238E27FC236}">
                <a16:creationId xmlns:a16="http://schemas.microsoft.com/office/drawing/2014/main" id="{98A6CC33-C2F0-4FB0-A6BE-5E825777D93C}"/>
              </a:ext>
            </a:extLst>
          </p:cNvPr>
          <p:cNvSpPr txBox="1">
            <a:spLocks/>
          </p:cNvSpPr>
          <p:nvPr/>
        </p:nvSpPr>
        <p:spPr>
          <a:xfrm>
            <a:off x="947428" y="296652"/>
            <a:ext cx="10081119"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It’s OK to Think Big Initially, but Move on to Realism Swiftly </a:t>
            </a:r>
          </a:p>
        </p:txBody>
      </p:sp>
      <p:sp>
        <p:nvSpPr>
          <p:cNvPr id="4" name="TextBox 3">
            <a:extLst>
              <a:ext uri="{FF2B5EF4-FFF2-40B4-BE49-F238E27FC236}">
                <a16:creationId xmlns:a16="http://schemas.microsoft.com/office/drawing/2014/main" id="{D0D58C19-DAB5-4CCF-A581-78C292B25EF4}"/>
              </a:ext>
            </a:extLst>
          </p:cNvPr>
          <p:cNvSpPr txBox="1"/>
          <p:nvPr/>
        </p:nvSpPr>
        <p:spPr>
          <a:xfrm>
            <a:off x="947428" y="1160748"/>
            <a:ext cx="1022513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All Ideas should be considered at the beginning of the conceptualization phase.  This can be done in a few brainstorming sessions…</a:t>
            </a:r>
          </a:p>
        </p:txBody>
      </p:sp>
      <p:sp>
        <p:nvSpPr>
          <p:cNvPr id="7" name="TextBox 6">
            <a:extLst>
              <a:ext uri="{FF2B5EF4-FFF2-40B4-BE49-F238E27FC236}">
                <a16:creationId xmlns:a16="http://schemas.microsoft.com/office/drawing/2014/main" id="{0FDB1FC9-6018-400A-A5ED-82E35E2EE3A3}"/>
              </a:ext>
            </a:extLst>
          </p:cNvPr>
          <p:cNvSpPr txBox="1"/>
          <p:nvPr/>
        </p:nvSpPr>
        <p:spPr>
          <a:xfrm>
            <a:off x="947428" y="2151815"/>
            <a:ext cx="10081119"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Reasonable ideas should move on to the mock-up phase to see if they have some potential of actually working.  Note:  A mock-up is a simplified, manually functioning device that can be used to test the idea.  Mock-ups are constructed from simple materials so they can be built quickly.</a:t>
            </a:r>
          </a:p>
        </p:txBody>
      </p:sp>
      <p:sp>
        <p:nvSpPr>
          <p:cNvPr id="8" name="TextBox 7">
            <a:extLst>
              <a:ext uri="{FF2B5EF4-FFF2-40B4-BE49-F238E27FC236}">
                <a16:creationId xmlns:a16="http://schemas.microsoft.com/office/drawing/2014/main" id="{0874054C-5533-4C27-A81F-BE111E428225}"/>
              </a:ext>
            </a:extLst>
          </p:cNvPr>
          <p:cNvSpPr txBox="1"/>
          <p:nvPr/>
        </p:nvSpPr>
        <p:spPr>
          <a:xfrm>
            <a:off x="947428" y="3892835"/>
            <a:ext cx="10225136"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If it takes too long to get a mock-up working, the idea should be scrapped. Playing around with too many ideas consumes valuable time.</a:t>
            </a:r>
          </a:p>
        </p:txBody>
      </p:sp>
      <p:sp>
        <p:nvSpPr>
          <p:cNvPr id="9" name="TextBox 8">
            <a:extLst>
              <a:ext uri="{FF2B5EF4-FFF2-40B4-BE49-F238E27FC236}">
                <a16:creationId xmlns:a16="http://schemas.microsoft.com/office/drawing/2014/main" id="{39FA4519-A771-4812-8566-04554E0044BD}"/>
              </a:ext>
            </a:extLst>
          </p:cNvPr>
          <p:cNvSpPr txBox="1"/>
          <p:nvPr/>
        </p:nvSpPr>
        <p:spPr>
          <a:xfrm>
            <a:off x="934925" y="4960127"/>
            <a:ext cx="10225136"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final design should be based on successful mock-ups and prototypes – this means that some of the original design goals may have to be abandoned.  Don’t wait too long to scrap goals that can not be achieved in a timely manner.</a:t>
            </a:r>
          </a:p>
        </p:txBody>
      </p:sp>
    </p:spTree>
    <p:extLst>
      <p:ext uri="{BB962C8B-B14F-4D97-AF65-F5344CB8AC3E}">
        <p14:creationId xmlns:p14="http://schemas.microsoft.com/office/powerpoint/2010/main" val="5732380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4ED06-8B16-47EC-B902-5EAE7E7E1D69}"/>
              </a:ext>
            </a:extLst>
          </p:cNvPr>
          <p:cNvSpPr>
            <a:spLocks noGrp="1"/>
          </p:cNvSpPr>
          <p:nvPr>
            <p:ph type="sldNum" sz="quarter" idx="12"/>
          </p:nvPr>
        </p:nvSpPr>
        <p:spPr/>
        <p:txBody>
          <a:bodyPr/>
          <a:lstStyle/>
          <a:p>
            <a:fld id="{250E1DB3-0B48-4064-BDEE-D53BF4AF9A9D}" type="slidenum">
              <a:rPr lang="en-US" smtClean="0"/>
              <a:t>23</a:t>
            </a:fld>
            <a:endParaRPr lang="en-US"/>
          </a:p>
        </p:txBody>
      </p:sp>
      <p:sp>
        <p:nvSpPr>
          <p:cNvPr id="3" name="Title 1">
            <a:extLst>
              <a:ext uri="{FF2B5EF4-FFF2-40B4-BE49-F238E27FC236}">
                <a16:creationId xmlns:a16="http://schemas.microsoft.com/office/drawing/2014/main" id="{98A6CC33-C2F0-4FB0-A6BE-5E825777D93C}"/>
              </a:ext>
            </a:extLst>
          </p:cNvPr>
          <p:cNvSpPr txBox="1">
            <a:spLocks/>
          </p:cNvSpPr>
          <p:nvPr/>
        </p:nvSpPr>
        <p:spPr>
          <a:xfrm>
            <a:off x="1703771" y="351249"/>
            <a:ext cx="8748713"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KEEP in MIND - Less can be More…</a:t>
            </a:r>
          </a:p>
        </p:txBody>
      </p:sp>
      <p:sp>
        <p:nvSpPr>
          <p:cNvPr id="4" name="TextBox 3">
            <a:extLst>
              <a:ext uri="{FF2B5EF4-FFF2-40B4-BE49-F238E27FC236}">
                <a16:creationId xmlns:a16="http://schemas.microsoft.com/office/drawing/2014/main" id="{D0D58C19-DAB5-4CCF-A581-78C292B25EF4}"/>
              </a:ext>
            </a:extLst>
          </p:cNvPr>
          <p:cNvSpPr txBox="1"/>
          <p:nvPr/>
        </p:nvSpPr>
        <p:spPr>
          <a:xfrm>
            <a:off x="947428" y="1249801"/>
            <a:ext cx="10225136"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Robots that do fewer things, but do them really well seem to do pretty well in competitions – especially when the competition includes an element where individual teams select their own team partners (e.g. FIRST).  Teams are generally looking for partners that have a reliable robot. </a:t>
            </a:r>
          </a:p>
        </p:txBody>
      </p:sp>
      <p:sp>
        <p:nvSpPr>
          <p:cNvPr id="5" name="TextBox 4">
            <a:extLst>
              <a:ext uri="{FF2B5EF4-FFF2-40B4-BE49-F238E27FC236}">
                <a16:creationId xmlns:a16="http://schemas.microsoft.com/office/drawing/2014/main" id="{EE124378-5713-45DF-A944-5BF6E0F9ED80}"/>
              </a:ext>
            </a:extLst>
          </p:cNvPr>
          <p:cNvSpPr txBox="1"/>
          <p:nvPr/>
        </p:nvSpPr>
        <p:spPr>
          <a:xfrm>
            <a:off x="961831" y="3104964"/>
            <a:ext cx="10210733"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Fewer mechanisms means fewer things that can break.  Time can be limited between competition rounds and it can be difficult getting things repaired before the next match.</a:t>
            </a:r>
          </a:p>
        </p:txBody>
      </p:sp>
      <p:sp>
        <p:nvSpPr>
          <p:cNvPr id="6" name="TextBox 5">
            <a:extLst>
              <a:ext uri="{FF2B5EF4-FFF2-40B4-BE49-F238E27FC236}">
                <a16:creationId xmlns:a16="http://schemas.microsoft.com/office/drawing/2014/main" id="{164F23D1-93FD-4F06-99CF-8E69B1154A6B}"/>
              </a:ext>
            </a:extLst>
          </p:cNvPr>
          <p:cNvSpPr txBox="1"/>
          <p:nvPr/>
        </p:nvSpPr>
        <p:spPr>
          <a:xfrm>
            <a:off x="961831" y="4578223"/>
            <a:ext cx="10210733"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Fewer mechanisms results in less time required for designing and building.  This leaves more time to work out kinks and allows for more practice.  Practice is very important!</a:t>
            </a:r>
          </a:p>
        </p:txBody>
      </p:sp>
    </p:spTree>
    <p:extLst>
      <p:ext uri="{BB962C8B-B14F-4D97-AF65-F5344CB8AC3E}">
        <p14:creationId xmlns:p14="http://schemas.microsoft.com/office/powerpoint/2010/main" val="22771234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589DC8-6923-48E9-AF7A-60F720A8CE30}"/>
              </a:ext>
            </a:extLst>
          </p:cNvPr>
          <p:cNvSpPr>
            <a:spLocks noGrp="1"/>
          </p:cNvSpPr>
          <p:nvPr>
            <p:ph type="sldNum" sz="quarter" idx="12"/>
          </p:nvPr>
        </p:nvSpPr>
        <p:spPr/>
        <p:txBody>
          <a:bodyPr/>
          <a:lstStyle/>
          <a:p>
            <a:fld id="{250E1DB3-0B48-4064-BDEE-D53BF4AF9A9D}" type="slidenum">
              <a:rPr lang="en-US" smtClean="0"/>
              <a:t>24</a:t>
            </a:fld>
            <a:endParaRPr lang="en-US"/>
          </a:p>
        </p:txBody>
      </p:sp>
      <p:sp>
        <p:nvSpPr>
          <p:cNvPr id="3" name="TextBox 2">
            <a:extLst>
              <a:ext uri="{FF2B5EF4-FFF2-40B4-BE49-F238E27FC236}">
                <a16:creationId xmlns:a16="http://schemas.microsoft.com/office/drawing/2014/main" id="{46917909-2E43-45F1-9F38-1E36ECFE5C90}"/>
              </a:ext>
            </a:extLst>
          </p:cNvPr>
          <p:cNvSpPr txBox="1"/>
          <p:nvPr/>
        </p:nvSpPr>
        <p:spPr>
          <a:xfrm>
            <a:off x="1847528" y="2600908"/>
            <a:ext cx="3888432" cy="923330"/>
          </a:xfrm>
          <a:prstGeom prst="rect">
            <a:avLst/>
          </a:prstGeom>
          <a:noFill/>
        </p:spPr>
        <p:txBody>
          <a:bodyPr wrap="square" rtlCol="0">
            <a:spAutoFit/>
          </a:bodyPr>
          <a:lstStyle/>
          <a:p>
            <a:r>
              <a:rPr lang="en-US" sz="5400" dirty="0"/>
              <a:t>Questions?</a:t>
            </a:r>
          </a:p>
        </p:txBody>
      </p:sp>
      <p:grpSp>
        <p:nvGrpSpPr>
          <p:cNvPr id="5" name="Group 4">
            <a:extLst>
              <a:ext uri="{FF2B5EF4-FFF2-40B4-BE49-F238E27FC236}">
                <a16:creationId xmlns:a16="http://schemas.microsoft.com/office/drawing/2014/main" id="{C2409A39-681C-4105-9FF8-FB5910CA94AE}"/>
              </a:ext>
            </a:extLst>
          </p:cNvPr>
          <p:cNvGrpSpPr/>
          <p:nvPr/>
        </p:nvGrpSpPr>
        <p:grpSpPr>
          <a:xfrm>
            <a:off x="5735960" y="1991996"/>
            <a:ext cx="5328592" cy="2141004"/>
            <a:chOff x="1475656" y="1071972"/>
            <a:chExt cx="6372708" cy="2393032"/>
          </a:xfrm>
        </p:grpSpPr>
        <p:sp>
          <p:nvSpPr>
            <p:cNvPr id="6" name="Oval 5">
              <a:extLst>
                <a:ext uri="{FF2B5EF4-FFF2-40B4-BE49-F238E27FC236}">
                  <a16:creationId xmlns:a16="http://schemas.microsoft.com/office/drawing/2014/main" id="{30F3FF59-128D-4529-B58A-263FF2036C6F}"/>
                </a:ext>
              </a:extLst>
            </p:cNvPr>
            <p:cNvSpPr/>
            <p:nvPr/>
          </p:nvSpPr>
          <p:spPr>
            <a:xfrm>
              <a:off x="6658508" y="1684040"/>
              <a:ext cx="685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98BF3CF-B39A-437D-BD32-D3A8587980C8}"/>
                </a:ext>
              </a:extLst>
            </p:cNvPr>
            <p:cNvSpPr/>
            <p:nvPr/>
          </p:nvSpPr>
          <p:spPr>
            <a:xfrm>
              <a:off x="2591780" y="1756048"/>
              <a:ext cx="4176464" cy="50405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57FC091-A784-46BB-9DF8-247C31AC4238}"/>
                </a:ext>
              </a:extLst>
            </p:cNvPr>
            <p:cNvSpPr/>
            <p:nvPr/>
          </p:nvSpPr>
          <p:spPr>
            <a:xfrm>
              <a:off x="1833972" y="1542492"/>
              <a:ext cx="685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F6627AEE-8719-45DA-BF83-4433ED9A5564}"/>
                </a:ext>
              </a:extLst>
            </p:cNvPr>
            <p:cNvGrpSpPr/>
            <p:nvPr/>
          </p:nvGrpSpPr>
          <p:grpSpPr>
            <a:xfrm>
              <a:off x="3707904" y="2044080"/>
              <a:ext cx="304800" cy="304800"/>
              <a:chOff x="2971800" y="2188096"/>
              <a:chExt cx="304800" cy="304800"/>
            </a:xfrm>
          </p:grpSpPr>
          <p:sp>
            <p:nvSpPr>
              <p:cNvPr id="46" name="Oval 45">
                <a:extLst>
                  <a:ext uri="{FF2B5EF4-FFF2-40B4-BE49-F238E27FC236}">
                    <a16:creationId xmlns:a16="http://schemas.microsoft.com/office/drawing/2014/main" id="{774FE5DA-7F09-41BB-ADA0-D3BBCEC4DC8F}"/>
                  </a:ext>
                </a:extLst>
              </p:cNvPr>
              <p:cNvSpPr/>
              <p:nvPr/>
            </p:nvSpPr>
            <p:spPr>
              <a:xfrm>
                <a:off x="2971800" y="218809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16130D3-25ED-4FF7-A6A5-56DA48250338}"/>
                  </a:ext>
                </a:extLst>
              </p:cNvPr>
              <p:cNvSpPr/>
              <p:nvPr/>
            </p:nvSpPr>
            <p:spPr>
              <a:xfrm>
                <a:off x="3023828" y="2250976"/>
                <a:ext cx="192596" cy="19259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D3862A1C-36DC-4EBD-B834-73F282070243}"/>
                </a:ext>
              </a:extLst>
            </p:cNvPr>
            <p:cNvGrpSpPr/>
            <p:nvPr/>
          </p:nvGrpSpPr>
          <p:grpSpPr>
            <a:xfrm>
              <a:off x="2915816" y="2044080"/>
              <a:ext cx="304800" cy="304800"/>
              <a:chOff x="2971800" y="2188096"/>
              <a:chExt cx="304800" cy="304800"/>
            </a:xfrm>
          </p:grpSpPr>
          <p:sp>
            <p:nvSpPr>
              <p:cNvPr id="44" name="Oval 43">
                <a:extLst>
                  <a:ext uri="{FF2B5EF4-FFF2-40B4-BE49-F238E27FC236}">
                    <a16:creationId xmlns:a16="http://schemas.microsoft.com/office/drawing/2014/main" id="{3EAE7C5A-8A94-4DDC-80C9-CA39A9C5A9BF}"/>
                  </a:ext>
                </a:extLst>
              </p:cNvPr>
              <p:cNvSpPr/>
              <p:nvPr/>
            </p:nvSpPr>
            <p:spPr>
              <a:xfrm>
                <a:off x="2971800" y="218809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C7236B39-ECC1-40CD-96B3-82F2E48E5F45}"/>
                  </a:ext>
                </a:extLst>
              </p:cNvPr>
              <p:cNvSpPr/>
              <p:nvPr/>
            </p:nvSpPr>
            <p:spPr>
              <a:xfrm>
                <a:off x="3023828" y="2250976"/>
                <a:ext cx="192596" cy="19259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725EA8B4-685F-4ADB-8059-7E7B22C634EF}"/>
                </a:ext>
              </a:extLst>
            </p:cNvPr>
            <p:cNvGrpSpPr/>
            <p:nvPr/>
          </p:nvGrpSpPr>
          <p:grpSpPr>
            <a:xfrm>
              <a:off x="4519228" y="2044080"/>
              <a:ext cx="304800" cy="304800"/>
              <a:chOff x="2971800" y="2188096"/>
              <a:chExt cx="304800" cy="304800"/>
            </a:xfrm>
          </p:grpSpPr>
          <p:sp>
            <p:nvSpPr>
              <p:cNvPr id="42" name="Oval 41">
                <a:extLst>
                  <a:ext uri="{FF2B5EF4-FFF2-40B4-BE49-F238E27FC236}">
                    <a16:creationId xmlns:a16="http://schemas.microsoft.com/office/drawing/2014/main" id="{49FC457D-F637-4ACC-B728-052478660F17}"/>
                  </a:ext>
                </a:extLst>
              </p:cNvPr>
              <p:cNvSpPr/>
              <p:nvPr/>
            </p:nvSpPr>
            <p:spPr>
              <a:xfrm>
                <a:off x="2971800" y="218809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76BE47C5-248F-4390-AE8A-02783AD80CB8}"/>
                  </a:ext>
                </a:extLst>
              </p:cNvPr>
              <p:cNvSpPr/>
              <p:nvPr/>
            </p:nvSpPr>
            <p:spPr>
              <a:xfrm>
                <a:off x="3023828" y="2250976"/>
                <a:ext cx="192596" cy="19259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ACC752B-8633-4B8D-A806-48ADEF5BAE0B}"/>
                </a:ext>
              </a:extLst>
            </p:cNvPr>
            <p:cNvGrpSpPr/>
            <p:nvPr/>
          </p:nvGrpSpPr>
          <p:grpSpPr>
            <a:xfrm>
              <a:off x="5347320" y="2027312"/>
              <a:ext cx="304800" cy="304800"/>
              <a:chOff x="2971800" y="2188096"/>
              <a:chExt cx="304800" cy="304800"/>
            </a:xfrm>
          </p:grpSpPr>
          <p:sp>
            <p:nvSpPr>
              <p:cNvPr id="40" name="Oval 39">
                <a:extLst>
                  <a:ext uri="{FF2B5EF4-FFF2-40B4-BE49-F238E27FC236}">
                    <a16:creationId xmlns:a16="http://schemas.microsoft.com/office/drawing/2014/main" id="{4B51D0EA-00CF-4519-B2B5-FE5905B50C08}"/>
                  </a:ext>
                </a:extLst>
              </p:cNvPr>
              <p:cNvSpPr/>
              <p:nvPr/>
            </p:nvSpPr>
            <p:spPr>
              <a:xfrm>
                <a:off x="2971800" y="218809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C04BF974-D152-41BF-AF65-BF086352E0D6}"/>
                  </a:ext>
                </a:extLst>
              </p:cNvPr>
              <p:cNvSpPr/>
              <p:nvPr/>
            </p:nvSpPr>
            <p:spPr>
              <a:xfrm>
                <a:off x="3023828" y="2250976"/>
                <a:ext cx="192596" cy="19259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6">
              <a:extLst>
                <a:ext uri="{FF2B5EF4-FFF2-40B4-BE49-F238E27FC236}">
                  <a16:creationId xmlns:a16="http://schemas.microsoft.com/office/drawing/2014/main" id="{E77F20B4-0AA3-4FF1-8E02-0B3194B69654}"/>
                </a:ext>
              </a:extLst>
            </p:cNvPr>
            <p:cNvSpPr/>
            <p:nvPr/>
          </p:nvSpPr>
          <p:spPr>
            <a:xfrm>
              <a:off x="1979712" y="1684040"/>
              <a:ext cx="1080120" cy="576313"/>
            </a:xfrm>
            <a:custGeom>
              <a:avLst/>
              <a:gdLst>
                <a:gd name="connsiteX0" fmla="*/ 816746 w 914400"/>
                <a:gd name="connsiteY0" fmla="*/ 772357 h 772357"/>
                <a:gd name="connsiteX1" fmla="*/ 363984 w 914400"/>
                <a:gd name="connsiteY1" fmla="*/ 772357 h 772357"/>
                <a:gd name="connsiteX2" fmla="*/ 0 w 914400"/>
                <a:gd name="connsiteY2" fmla="*/ 195309 h 772357"/>
                <a:gd name="connsiteX3" fmla="*/ 204186 w 914400"/>
                <a:gd name="connsiteY3" fmla="*/ 0 h 772357"/>
                <a:gd name="connsiteX4" fmla="*/ 594804 w 914400"/>
                <a:gd name="connsiteY4" fmla="*/ 275208 h 772357"/>
                <a:gd name="connsiteX5" fmla="*/ 896645 w 914400"/>
                <a:gd name="connsiteY5" fmla="*/ 266330 h 772357"/>
                <a:gd name="connsiteX6" fmla="*/ 914400 w 914400"/>
                <a:gd name="connsiteY6" fmla="*/ 772357 h 772357"/>
                <a:gd name="connsiteX7" fmla="*/ 816746 w 914400"/>
                <a:gd name="connsiteY7" fmla="*/ 772357 h 772357"/>
                <a:gd name="connsiteX0" fmla="*/ 955346 w 1053000"/>
                <a:gd name="connsiteY0" fmla="*/ 772357 h 772357"/>
                <a:gd name="connsiteX1" fmla="*/ 502584 w 1053000"/>
                <a:gd name="connsiteY1" fmla="*/ 772357 h 772357"/>
                <a:gd name="connsiteX2" fmla="*/ 0 w 1053000"/>
                <a:gd name="connsiteY2" fmla="*/ 412068 h 772357"/>
                <a:gd name="connsiteX3" fmla="*/ 342786 w 1053000"/>
                <a:gd name="connsiteY3" fmla="*/ 0 h 772357"/>
                <a:gd name="connsiteX4" fmla="*/ 733404 w 1053000"/>
                <a:gd name="connsiteY4" fmla="*/ 275208 h 772357"/>
                <a:gd name="connsiteX5" fmla="*/ 1035245 w 1053000"/>
                <a:gd name="connsiteY5" fmla="*/ 266330 h 772357"/>
                <a:gd name="connsiteX6" fmla="*/ 1053000 w 1053000"/>
                <a:gd name="connsiteY6" fmla="*/ 772357 h 772357"/>
                <a:gd name="connsiteX7" fmla="*/ 955346 w 1053000"/>
                <a:gd name="connsiteY7" fmla="*/ 772357 h 772357"/>
                <a:gd name="connsiteX0" fmla="*/ 955346 w 1053000"/>
                <a:gd name="connsiteY0" fmla="*/ 576313 h 576313"/>
                <a:gd name="connsiteX1" fmla="*/ 502584 w 1053000"/>
                <a:gd name="connsiteY1" fmla="*/ 576313 h 576313"/>
                <a:gd name="connsiteX2" fmla="*/ 0 w 1053000"/>
                <a:gd name="connsiteY2" fmla="*/ 216024 h 576313"/>
                <a:gd name="connsiteX3" fmla="*/ 72008 w 1053000"/>
                <a:gd name="connsiteY3" fmla="*/ 0 h 576313"/>
                <a:gd name="connsiteX4" fmla="*/ 733404 w 1053000"/>
                <a:gd name="connsiteY4" fmla="*/ 79164 h 576313"/>
                <a:gd name="connsiteX5" fmla="*/ 1035245 w 1053000"/>
                <a:gd name="connsiteY5" fmla="*/ 70286 h 576313"/>
                <a:gd name="connsiteX6" fmla="*/ 1053000 w 1053000"/>
                <a:gd name="connsiteY6" fmla="*/ 576313 h 576313"/>
                <a:gd name="connsiteX7" fmla="*/ 955346 w 1053000"/>
                <a:gd name="connsiteY7" fmla="*/ 576313 h 576313"/>
                <a:gd name="connsiteX0" fmla="*/ 955346 w 1053000"/>
                <a:gd name="connsiteY0" fmla="*/ 576313 h 576313"/>
                <a:gd name="connsiteX1" fmla="*/ 502584 w 1053000"/>
                <a:gd name="connsiteY1" fmla="*/ 576313 h 576313"/>
                <a:gd name="connsiteX2" fmla="*/ 0 w 1053000"/>
                <a:gd name="connsiteY2" fmla="*/ 216024 h 576313"/>
                <a:gd name="connsiteX3" fmla="*/ 72008 w 1053000"/>
                <a:gd name="connsiteY3" fmla="*/ 0 h 576313"/>
                <a:gd name="connsiteX4" fmla="*/ 540060 w 1053000"/>
                <a:gd name="connsiteY4" fmla="*/ 72008 h 576313"/>
                <a:gd name="connsiteX5" fmla="*/ 1035245 w 1053000"/>
                <a:gd name="connsiteY5" fmla="*/ 70286 h 576313"/>
                <a:gd name="connsiteX6" fmla="*/ 1053000 w 1053000"/>
                <a:gd name="connsiteY6" fmla="*/ 576313 h 576313"/>
                <a:gd name="connsiteX7" fmla="*/ 955346 w 1053000"/>
                <a:gd name="connsiteY7" fmla="*/ 576313 h 576313"/>
                <a:gd name="connsiteX0" fmla="*/ 1063358 w 1161012"/>
                <a:gd name="connsiteY0" fmla="*/ 576313 h 576313"/>
                <a:gd name="connsiteX1" fmla="*/ 610596 w 1161012"/>
                <a:gd name="connsiteY1" fmla="*/ 576313 h 576313"/>
                <a:gd name="connsiteX2" fmla="*/ 0 w 1161012"/>
                <a:gd name="connsiteY2" fmla="*/ 252028 h 576313"/>
                <a:gd name="connsiteX3" fmla="*/ 180020 w 1161012"/>
                <a:gd name="connsiteY3" fmla="*/ 0 h 576313"/>
                <a:gd name="connsiteX4" fmla="*/ 648072 w 1161012"/>
                <a:gd name="connsiteY4" fmla="*/ 72008 h 576313"/>
                <a:gd name="connsiteX5" fmla="*/ 1143257 w 1161012"/>
                <a:gd name="connsiteY5" fmla="*/ 70286 h 576313"/>
                <a:gd name="connsiteX6" fmla="*/ 1161012 w 1161012"/>
                <a:gd name="connsiteY6" fmla="*/ 576313 h 576313"/>
                <a:gd name="connsiteX7" fmla="*/ 1063358 w 1161012"/>
                <a:gd name="connsiteY7" fmla="*/ 576313 h 576313"/>
                <a:gd name="connsiteX0" fmla="*/ 1063358 w 1161012"/>
                <a:gd name="connsiteY0" fmla="*/ 576313 h 576313"/>
                <a:gd name="connsiteX1" fmla="*/ 610596 w 1161012"/>
                <a:gd name="connsiteY1" fmla="*/ 576313 h 576313"/>
                <a:gd name="connsiteX2" fmla="*/ 0 w 1161012"/>
                <a:gd name="connsiteY2" fmla="*/ 252028 h 576313"/>
                <a:gd name="connsiteX3" fmla="*/ 108012 w 1161012"/>
                <a:gd name="connsiteY3" fmla="*/ 0 h 576313"/>
                <a:gd name="connsiteX4" fmla="*/ 648072 w 1161012"/>
                <a:gd name="connsiteY4" fmla="*/ 72008 h 576313"/>
                <a:gd name="connsiteX5" fmla="*/ 1143257 w 1161012"/>
                <a:gd name="connsiteY5" fmla="*/ 70286 h 576313"/>
                <a:gd name="connsiteX6" fmla="*/ 1161012 w 1161012"/>
                <a:gd name="connsiteY6" fmla="*/ 576313 h 576313"/>
                <a:gd name="connsiteX7" fmla="*/ 1063358 w 1161012"/>
                <a:gd name="connsiteY7" fmla="*/ 576313 h 576313"/>
                <a:gd name="connsiteX0" fmla="*/ 1063358 w 1161012"/>
                <a:gd name="connsiteY0" fmla="*/ 576313 h 576313"/>
                <a:gd name="connsiteX1" fmla="*/ 610596 w 1161012"/>
                <a:gd name="connsiteY1" fmla="*/ 576313 h 576313"/>
                <a:gd name="connsiteX2" fmla="*/ 0 w 1161012"/>
                <a:gd name="connsiteY2" fmla="*/ 252028 h 576313"/>
                <a:gd name="connsiteX3" fmla="*/ 108012 w 1161012"/>
                <a:gd name="connsiteY3" fmla="*/ 0 h 576313"/>
                <a:gd name="connsiteX4" fmla="*/ 648072 w 1161012"/>
                <a:gd name="connsiteY4" fmla="*/ 72008 h 576313"/>
                <a:gd name="connsiteX5" fmla="*/ 1080120 w 1161012"/>
                <a:gd name="connsiteY5" fmla="*/ 72008 h 576313"/>
                <a:gd name="connsiteX6" fmla="*/ 1161012 w 1161012"/>
                <a:gd name="connsiteY6" fmla="*/ 576313 h 576313"/>
                <a:gd name="connsiteX7" fmla="*/ 1063358 w 1161012"/>
                <a:gd name="connsiteY7" fmla="*/ 576313 h 576313"/>
                <a:gd name="connsiteX0" fmla="*/ 1063358 w 1080120"/>
                <a:gd name="connsiteY0" fmla="*/ 576313 h 576313"/>
                <a:gd name="connsiteX1" fmla="*/ 610596 w 1080120"/>
                <a:gd name="connsiteY1" fmla="*/ 576313 h 576313"/>
                <a:gd name="connsiteX2" fmla="*/ 0 w 1080120"/>
                <a:gd name="connsiteY2" fmla="*/ 252028 h 576313"/>
                <a:gd name="connsiteX3" fmla="*/ 108012 w 1080120"/>
                <a:gd name="connsiteY3" fmla="*/ 0 h 576313"/>
                <a:gd name="connsiteX4" fmla="*/ 648072 w 1080120"/>
                <a:gd name="connsiteY4" fmla="*/ 72008 h 576313"/>
                <a:gd name="connsiteX5" fmla="*/ 1080120 w 1080120"/>
                <a:gd name="connsiteY5" fmla="*/ 72008 h 576313"/>
                <a:gd name="connsiteX6" fmla="*/ 1080120 w 1080120"/>
                <a:gd name="connsiteY6" fmla="*/ 576064 h 576313"/>
                <a:gd name="connsiteX7" fmla="*/ 1063358 w 1080120"/>
                <a:gd name="connsiteY7" fmla="*/ 576313 h 57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120" h="576313">
                  <a:moveTo>
                    <a:pt x="1063358" y="576313"/>
                  </a:moveTo>
                  <a:lnTo>
                    <a:pt x="610596" y="576313"/>
                  </a:lnTo>
                  <a:lnTo>
                    <a:pt x="0" y="252028"/>
                  </a:lnTo>
                  <a:lnTo>
                    <a:pt x="108012" y="0"/>
                  </a:lnTo>
                  <a:lnTo>
                    <a:pt x="648072" y="72008"/>
                  </a:lnTo>
                  <a:lnTo>
                    <a:pt x="1080120" y="72008"/>
                  </a:lnTo>
                  <a:lnTo>
                    <a:pt x="1080120" y="576064"/>
                  </a:lnTo>
                  <a:lnTo>
                    <a:pt x="1063358" y="576313"/>
                  </a:lnTo>
                  <a:close/>
                </a:path>
              </a:pathLst>
            </a:custGeom>
            <a:solidFill>
              <a:srgbClr val="FDEADA">
                <a:alpha val="7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4CCFF40-FCD8-433B-9F8F-AAC5CCD0A19A}"/>
                </a:ext>
              </a:extLst>
            </p:cNvPr>
            <p:cNvSpPr/>
            <p:nvPr/>
          </p:nvSpPr>
          <p:spPr>
            <a:xfrm>
              <a:off x="2123728" y="179205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37EC031-FB0A-4796-BE70-9DFC19EE37F8}"/>
                </a:ext>
              </a:extLst>
            </p:cNvPr>
            <p:cNvGrpSpPr/>
            <p:nvPr/>
          </p:nvGrpSpPr>
          <p:grpSpPr>
            <a:xfrm>
              <a:off x="6103404" y="2027312"/>
              <a:ext cx="304800" cy="304800"/>
              <a:chOff x="2971800" y="2188096"/>
              <a:chExt cx="304800" cy="304800"/>
            </a:xfrm>
          </p:grpSpPr>
          <p:sp>
            <p:nvSpPr>
              <p:cNvPr id="38" name="Oval 37">
                <a:extLst>
                  <a:ext uri="{FF2B5EF4-FFF2-40B4-BE49-F238E27FC236}">
                    <a16:creationId xmlns:a16="http://schemas.microsoft.com/office/drawing/2014/main" id="{D68F9ACD-7A1E-4B8C-AA1B-401D146693AE}"/>
                  </a:ext>
                </a:extLst>
              </p:cNvPr>
              <p:cNvSpPr/>
              <p:nvPr/>
            </p:nvSpPr>
            <p:spPr>
              <a:xfrm>
                <a:off x="2971800" y="218809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4C2D523-C49B-4381-83EE-BFCC0A463549}"/>
                  </a:ext>
                </a:extLst>
              </p:cNvPr>
              <p:cNvSpPr/>
              <p:nvPr/>
            </p:nvSpPr>
            <p:spPr>
              <a:xfrm>
                <a:off x="3023828" y="2250976"/>
                <a:ext cx="192596" cy="192596"/>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A0BA3F98-E49B-4092-B14B-3F9B82003CB2}"/>
                </a:ext>
              </a:extLst>
            </p:cNvPr>
            <p:cNvSpPr/>
            <p:nvPr/>
          </p:nvSpPr>
          <p:spPr>
            <a:xfrm>
              <a:off x="6300192" y="1756048"/>
              <a:ext cx="864096" cy="504056"/>
            </a:xfrm>
            <a:prstGeom prst="rect">
              <a:avLst/>
            </a:prstGeom>
            <a:solidFill>
              <a:srgbClr val="FCD5B5">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240B60B-8B7E-42F7-8B3B-7C030CBDD8BD}"/>
                </a:ext>
              </a:extLst>
            </p:cNvPr>
            <p:cNvSpPr/>
            <p:nvPr/>
          </p:nvSpPr>
          <p:spPr>
            <a:xfrm>
              <a:off x="6804248" y="1828056"/>
              <a:ext cx="360040" cy="360040"/>
            </a:xfrm>
            <a:prstGeom prst="ellipse">
              <a:avLst/>
            </a:prstGeom>
            <a:solidFill>
              <a:srgbClr val="00B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CD7C0C6-BBAC-4CDF-9C02-967589F36E59}"/>
                </a:ext>
              </a:extLst>
            </p:cNvPr>
            <p:cNvSpPr/>
            <p:nvPr/>
          </p:nvSpPr>
          <p:spPr>
            <a:xfrm>
              <a:off x="5616116" y="1071972"/>
              <a:ext cx="576064" cy="54006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E71367F-463B-4566-B565-409E54E9005B}"/>
                </a:ext>
              </a:extLst>
            </p:cNvPr>
            <p:cNvSpPr/>
            <p:nvPr/>
          </p:nvSpPr>
          <p:spPr>
            <a:xfrm>
              <a:off x="6912260" y="1936068"/>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0EC2E66-2E95-4C06-82DE-C144C61BCBBC}"/>
                </a:ext>
              </a:extLst>
            </p:cNvPr>
            <p:cNvSpPr/>
            <p:nvPr/>
          </p:nvSpPr>
          <p:spPr>
            <a:xfrm>
              <a:off x="5832140" y="1287996"/>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49690F1-A09A-45B5-8756-6E63B348BFD3}"/>
                </a:ext>
              </a:extLst>
            </p:cNvPr>
            <p:cNvSpPr/>
            <p:nvPr/>
          </p:nvSpPr>
          <p:spPr>
            <a:xfrm>
              <a:off x="5724128" y="1179984"/>
              <a:ext cx="360040" cy="360040"/>
            </a:xfrm>
            <a:prstGeom prst="ellipse">
              <a:avLst/>
            </a:prstGeom>
            <a:solidFill>
              <a:srgbClr val="00B05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4EC9119-FEA9-442F-AB0F-271AE149B05E}"/>
                </a:ext>
              </a:extLst>
            </p:cNvPr>
            <p:cNvSpPr/>
            <p:nvPr/>
          </p:nvSpPr>
          <p:spPr>
            <a:xfrm>
              <a:off x="5832140" y="1612032"/>
              <a:ext cx="180020" cy="5040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1C736CBF-2FE7-42B9-A244-9EE3BAC53B14}"/>
                </a:ext>
              </a:extLst>
            </p:cNvPr>
            <p:cNvCxnSpPr>
              <a:stCxn id="21" idx="0"/>
              <a:endCxn id="17" idx="7"/>
            </p:cNvCxnSpPr>
            <p:nvPr/>
          </p:nvCxnSpPr>
          <p:spPr>
            <a:xfrm>
              <a:off x="5904148" y="1179984"/>
              <a:ext cx="1207413" cy="700799"/>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110BF94-85B1-4059-A357-AB8123F3FDD7}"/>
                </a:ext>
              </a:extLst>
            </p:cNvPr>
            <p:cNvCxnSpPr/>
            <p:nvPr/>
          </p:nvCxnSpPr>
          <p:spPr>
            <a:xfrm>
              <a:off x="5760132" y="1504020"/>
              <a:ext cx="1207413" cy="700799"/>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ED56811D-67FA-4513-9F7F-4383B697DC19}"/>
                </a:ext>
              </a:extLst>
            </p:cNvPr>
            <p:cNvSpPr/>
            <p:nvPr/>
          </p:nvSpPr>
          <p:spPr>
            <a:xfrm>
              <a:off x="5904148" y="1972072"/>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C623B18-5571-45DB-BD58-47482704A420}"/>
                </a:ext>
              </a:extLst>
            </p:cNvPr>
            <p:cNvSpPr/>
            <p:nvPr/>
          </p:nvSpPr>
          <p:spPr>
            <a:xfrm>
              <a:off x="2447764" y="2348880"/>
              <a:ext cx="1080120" cy="10441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05F9CFC-5B37-4446-B0FD-4563290C7A7E}"/>
                </a:ext>
              </a:extLst>
            </p:cNvPr>
            <p:cNvSpPr/>
            <p:nvPr/>
          </p:nvSpPr>
          <p:spPr>
            <a:xfrm>
              <a:off x="3455876" y="1556792"/>
              <a:ext cx="72008" cy="190821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906F213-262B-4DF5-9C97-8660EE3028AA}"/>
                </a:ext>
              </a:extLst>
            </p:cNvPr>
            <p:cNvSpPr/>
            <p:nvPr/>
          </p:nvSpPr>
          <p:spPr>
            <a:xfrm>
              <a:off x="5148064" y="1556792"/>
              <a:ext cx="72008" cy="190821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62EC77F-0CBC-43E9-B310-783FEF444E78}"/>
                </a:ext>
              </a:extLst>
            </p:cNvPr>
            <p:cNvSpPr/>
            <p:nvPr/>
          </p:nvSpPr>
          <p:spPr>
            <a:xfrm>
              <a:off x="3311860" y="1808820"/>
              <a:ext cx="360040" cy="1440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627B8E3-9F41-4F64-A08E-061053B4CFE9}"/>
                </a:ext>
              </a:extLst>
            </p:cNvPr>
            <p:cNvSpPr/>
            <p:nvPr/>
          </p:nvSpPr>
          <p:spPr>
            <a:xfrm>
              <a:off x="5004048" y="1808820"/>
              <a:ext cx="360040" cy="1440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AC5E368-32C2-4974-9AD5-40EE154D0D70}"/>
                </a:ext>
              </a:extLst>
            </p:cNvPr>
            <p:cNvSpPr/>
            <p:nvPr/>
          </p:nvSpPr>
          <p:spPr>
            <a:xfrm>
              <a:off x="3203848" y="3212976"/>
              <a:ext cx="648072" cy="2160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17BC25E-DCDF-4700-BDCE-B8A040FEE0A2}"/>
                </a:ext>
              </a:extLst>
            </p:cNvPr>
            <p:cNvSpPr/>
            <p:nvPr/>
          </p:nvSpPr>
          <p:spPr>
            <a:xfrm>
              <a:off x="4860032" y="3212976"/>
              <a:ext cx="648072" cy="2160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40">
              <a:extLst>
                <a:ext uri="{FF2B5EF4-FFF2-40B4-BE49-F238E27FC236}">
                  <a16:creationId xmlns:a16="http://schemas.microsoft.com/office/drawing/2014/main" id="{FE4CA01A-DA65-47B9-BADF-70E010926538}"/>
                </a:ext>
              </a:extLst>
            </p:cNvPr>
            <p:cNvSpPr/>
            <p:nvPr/>
          </p:nvSpPr>
          <p:spPr>
            <a:xfrm>
              <a:off x="3347864" y="1988840"/>
              <a:ext cx="288032" cy="7200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41">
              <a:extLst>
                <a:ext uri="{FF2B5EF4-FFF2-40B4-BE49-F238E27FC236}">
                  <a16:creationId xmlns:a16="http://schemas.microsoft.com/office/drawing/2014/main" id="{A7C129F5-4D4F-4992-8795-3E0D279EB4D6}"/>
                </a:ext>
              </a:extLst>
            </p:cNvPr>
            <p:cNvSpPr/>
            <p:nvPr/>
          </p:nvSpPr>
          <p:spPr>
            <a:xfrm>
              <a:off x="5040052" y="1988840"/>
              <a:ext cx="288032" cy="7200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54F07C05-6ADB-4B97-94EA-809794B618D2}"/>
                </a:ext>
              </a:extLst>
            </p:cNvPr>
            <p:cNvCxnSpPr/>
            <p:nvPr/>
          </p:nvCxnSpPr>
          <p:spPr>
            <a:xfrm>
              <a:off x="3599892" y="1880828"/>
              <a:ext cx="0" cy="1476164"/>
            </a:xfrm>
            <a:prstGeom prst="line">
              <a:avLst/>
            </a:prstGeom>
            <a:ln w="57150">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59147A3-F002-44F7-985D-36E2596B455C}"/>
                </a:ext>
              </a:extLst>
            </p:cNvPr>
            <p:cNvCxnSpPr/>
            <p:nvPr/>
          </p:nvCxnSpPr>
          <p:spPr>
            <a:xfrm>
              <a:off x="5076056" y="1880828"/>
              <a:ext cx="0" cy="1476164"/>
            </a:xfrm>
            <a:prstGeom prst="line">
              <a:avLst/>
            </a:prstGeom>
            <a:ln w="57150">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818D44F5-1003-4039-95FE-30854AB95CD1}"/>
                </a:ext>
              </a:extLst>
            </p:cNvPr>
            <p:cNvSpPr/>
            <p:nvPr/>
          </p:nvSpPr>
          <p:spPr>
            <a:xfrm>
              <a:off x="1475656" y="3392996"/>
              <a:ext cx="637270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353447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0E1DB3-0B48-4064-BDEE-D53BF4AF9A9D}" type="slidenum">
              <a:rPr lang="en-US" smtClean="0"/>
              <a:t>3</a:t>
            </a:fld>
            <a:endParaRPr lang="en-US"/>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t="-94" r="-3992"/>
          <a:stretch/>
        </p:blipFill>
        <p:spPr>
          <a:xfrm>
            <a:off x="1163452" y="1340768"/>
            <a:ext cx="6527171" cy="4876751"/>
          </a:xfrm>
          <a:prstGeom prst="rect">
            <a:avLst/>
          </a:prstGeom>
        </p:spPr>
      </p:pic>
      <p:sp>
        <p:nvSpPr>
          <p:cNvPr id="7" name="TextBox 6"/>
          <p:cNvSpPr txBox="1"/>
          <p:nvPr/>
        </p:nvSpPr>
        <p:spPr>
          <a:xfrm>
            <a:off x="7860196" y="1340768"/>
            <a:ext cx="3665904" cy="4154984"/>
          </a:xfrm>
          <a:prstGeom prst="rect">
            <a:avLst/>
          </a:prstGeom>
          <a:noFill/>
        </p:spPr>
        <p:txBody>
          <a:bodyPr wrap="square" rtlCol="0">
            <a:spAutoFit/>
          </a:bodyPr>
          <a:lstStyle/>
          <a:p>
            <a:r>
              <a:rPr lang="en-US" sz="2400" dirty="0"/>
              <a:t>The “Duck” was designed to be both a bus and a boat.</a:t>
            </a:r>
          </a:p>
          <a:p>
            <a:endParaRPr lang="en-US" sz="2400" dirty="0"/>
          </a:p>
          <a:p>
            <a:r>
              <a:rPr lang="en-US" sz="2400" dirty="0"/>
              <a:t>While the vehicle achieved both goals and it looks cool, it isn’t a real good bus, nor is it a real good boat…</a:t>
            </a:r>
          </a:p>
          <a:p>
            <a:endParaRPr lang="en-US" sz="2400" dirty="0"/>
          </a:p>
          <a:p>
            <a:r>
              <a:rPr lang="en-US" sz="2400" dirty="0"/>
              <a:t>Just think if they also designed it to fly and race in the Indy 500!  </a:t>
            </a:r>
          </a:p>
        </p:txBody>
      </p:sp>
      <p:sp>
        <p:nvSpPr>
          <p:cNvPr id="8" name="TextBox 7">
            <a:extLst>
              <a:ext uri="{FF2B5EF4-FFF2-40B4-BE49-F238E27FC236}">
                <a16:creationId xmlns:a16="http://schemas.microsoft.com/office/drawing/2014/main" id="{FA2EFB53-BA6E-486F-9977-09B45F9B0EB6}"/>
              </a:ext>
            </a:extLst>
          </p:cNvPr>
          <p:cNvSpPr txBox="1"/>
          <p:nvPr/>
        </p:nvSpPr>
        <p:spPr>
          <a:xfrm>
            <a:off x="551384" y="301634"/>
            <a:ext cx="10585176" cy="584775"/>
          </a:xfrm>
          <a:prstGeom prst="rect">
            <a:avLst/>
          </a:prstGeom>
          <a:noFill/>
        </p:spPr>
        <p:txBody>
          <a:bodyPr wrap="square" rtlCol="0">
            <a:spAutoFit/>
          </a:bodyPr>
          <a:lstStyle/>
          <a:p>
            <a:pPr algn="ctr"/>
            <a:r>
              <a:rPr lang="en-US" sz="3200" dirty="0">
                <a:solidFill>
                  <a:srgbClr val="FF0000"/>
                </a:solidFill>
              </a:rPr>
              <a:t>Example of a vehicle that attempts to be two different things…</a:t>
            </a:r>
          </a:p>
        </p:txBody>
      </p:sp>
      <p:sp>
        <p:nvSpPr>
          <p:cNvPr id="5" name="Title 4"/>
          <p:cNvSpPr>
            <a:spLocks noGrp="1"/>
          </p:cNvSpPr>
          <p:nvPr>
            <p:ph type="title" idx="4294967295"/>
          </p:nvPr>
        </p:nvSpPr>
        <p:spPr>
          <a:xfrm>
            <a:off x="4187788" y="1489970"/>
            <a:ext cx="2844800" cy="868363"/>
          </a:xfrm>
        </p:spPr>
        <p:txBody>
          <a:bodyPr/>
          <a:lstStyle/>
          <a:p>
            <a:pPr algn="ctr"/>
            <a:r>
              <a:rPr lang="en-US" dirty="0"/>
              <a:t>The Duck</a:t>
            </a:r>
          </a:p>
        </p:txBody>
      </p:sp>
    </p:spTree>
    <p:extLst>
      <p:ext uri="{BB962C8B-B14F-4D97-AF65-F5344CB8AC3E}">
        <p14:creationId xmlns:p14="http://schemas.microsoft.com/office/powerpoint/2010/main" val="273798681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856" y="304800"/>
            <a:ext cx="8229600" cy="639924"/>
          </a:xfrm>
        </p:spPr>
        <p:txBody>
          <a:bodyPr>
            <a:normAutofit/>
          </a:bodyPr>
          <a:lstStyle/>
          <a:p>
            <a:pPr algn="ctr"/>
            <a:r>
              <a:rPr lang="en-US" sz="3200" dirty="0">
                <a:solidFill>
                  <a:srgbClr val="FF0000"/>
                </a:solidFill>
                <a:latin typeface="+mn-lt"/>
              </a:rPr>
              <a:t>Is the “Do All” Robot Possible? </a:t>
            </a:r>
          </a:p>
        </p:txBody>
      </p:sp>
      <p:sp>
        <p:nvSpPr>
          <p:cNvPr id="3" name="Slide Number Placeholder 2"/>
          <p:cNvSpPr>
            <a:spLocks noGrp="1"/>
          </p:cNvSpPr>
          <p:nvPr>
            <p:ph type="sldNum" sz="quarter" idx="12"/>
          </p:nvPr>
        </p:nvSpPr>
        <p:spPr/>
        <p:txBody>
          <a:bodyPr/>
          <a:lstStyle/>
          <a:p>
            <a:fld id="{250E1DB3-0B48-4064-BDEE-D53BF4AF9A9D}" type="slidenum">
              <a:rPr lang="en-US" smtClean="0"/>
              <a:t>4</a:t>
            </a:fld>
            <a:endParaRPr lang="en-US"/>
          </a:p>
        </p:txBody>
      </p:sp>
      <p:sp>
        <p:nvSpPr>
          <p:cNvPr id="4" name="TextBox 3"/>
          <p:cNvSpPr txBox="1"/>
          <p:nvPr/>
        </p:nvSpPr>
        <p:spPr>
          <a:xfrm>
            <a:off x="720806" y="1160748"/>
            <a:ext cx="10801200" cy="954107"/>
          </a:xfrm>
          <a:prstGeom prst="rect">
            <a:avLst/>
          </a:prstGeom>
          <a:noFill/>
        </p:spPr>
        <p:txBody>
          <a:bodyPr wrap="square" rtlCol="0">
            <a:spAutoFit/>
          </a:bodyPr>
          <a:lstStyle/>
          <a:p>
            <a:r>
              <a:rPr lang="en-US" sz="2800" b="1" dirty="0"/>
              <a:t>YES</a:t>
            </a:r>
            <a:r>
              <a:rPr lang="en-US" sz="2800" dirty="0"/>
              <a:t>, it is possible to design and build a robot that can perform all of the tasks, cover every contingency, and do it all well…</a:t>
            </a:r>
          </a:p>
        </p:txBody>
      </p:sp>
      <p:sp>
        <p:nvSpPr>
          <p:cNvPr id="5" name="TextBox 4"/>
          <p:cNvSpPr txBox="1"/>
          <p:nvPr/>
        </p:nvSpPr>
        <p:spPr>
          <a:xfrm>
            <a:off x="2438400" y="2377678"/>
            <a:ext cx="7086600" cy="523220"/>
          </a:xfrm>
          <a:prstGeom prst="rect">
            <a:avLst/>
          </a:prstGeom>
          <a:noFill/>
        </p:spPr>
        <p:txBody>
          <a:bodyPr wrap="square" rtlCol="0">
            <a:spAutoFit/>
          </a:bodyPr>
          <a:lstStyle/>
          <a:p>
            <a:r>
              <a:rPr lang="en-US" sz="2800" dirty="0">
                <a:solidFill>
                  <a:srgbClr val="FF0000"/>
                </a:solidFill>
              </a:rPr>
              <a:t>But, several critical factors come into play:</a:t>
            </a:r>
          </a:p>
        </p:txBody>
      </p:sp>
      <p:sp>
        <p:nvSpPr>
          <p:cNvPr id="6" name="TextBox 5"/>
          <p:cNvSpPr txBox="1"/>
          <p:nvPr/>
        </p:nvSpPr>
        <p:spPr>
          <a:xfrm>
            <a:off x="1235460" y="3175858"/>
            <a:ext cx="8915400" cy="523220"/>
          </a:xfrm>
          <a:prstGeom prst="rect">
            <a:avLst/>
          </a:prstGeom>
          <a:noFill/>
        </p:spPr>
        <p:txBody>
          <a:bodyPr wrap="square" rtlCol="0">
            <a:spAutoFit/>
          </a:bodyPr>
          <a:lstStyle/>
          <a:p>
            <a:r>
              <a:rPr lang="en-US" sz="2800" dirty="0"/>
              <a:t>1.  Funding </a:t>
            </a:r>
            <a:r>
              <a:rPr lang="en-US" sz="2000" dirty="0"/>
              <a:t>(Sophisticated parts cost money…  Can you get enough money?)</a:t>
            </a:r>
          </a:p>
        </p:txBody>
      </p:sp>
      <p:sp>
        <p:nvSpPr>
          <p:cNvPr id="7" name="TextBox 6"/>
          <p:cNvSpPr txBox="1"/>
          <p:nvPr/>
        </p:nvSpPr>
        <p:spPr>
          <a:xfrm>
            <a:off x="1235460" y="3715010"/>
            <a:ext cx="9686292" cy="523220"/>
          </a:xfrm>
          <a:prstGeom prst="rect">
            <a:avLst/>
          </a:prstGeom>
          <a:noFill/>
        </p:spPr>
        <p:txBody>
          <a:bodyPr wrap="square" rtlCol="0">
            <a:spAutoFit/>
          </a:bodyPr>
          <a:lstStyle/>
          <a:p>
            <a:r>
              <a:rPr lang="en-US" sz="2800" dirty="0"/>
              <a:t>2.  Dedicated mentors </a:t>
            </a:r>
            <a:r>
              <a:rPr lang="en-US" sz="2000" dirty="0"/>
              <a:t>(One adult can’t handle the effort and mentors need skills.)</a:t>
            </a:r>
          </a:p>
        </p:txBody>
      </p:sp>
      <p:sp>
        <p:nvSpPr>
          <p:cNvPr id="8" name="TextBox 7"/>
          <p:cNvSpPr txBox="1"/>
          <p:nvPr/>
        </p:nvSpPr>
        <p:spPr>
          <a:xfrm>
            <a:off x="1235460" y="4219066"/>
            <a:ext cx="8374124" cy="523220"/>
          </a:xfrm>
          <a:prstGeom prst="rect">
            <a:avLst/>
          </a:prstGeom>
          <a:noFill/>
        </p:spPr>
        <p:txBody>
          <a:bodyPr wrap="square" rtlCol="0">
            <a:spAutoFit/>
          </a:bodyPr>
          <a:lstStyle/>
          <a:p>
            <a:pPr marL="403225" indent="-403225"/>
            <a:r>
              <a:rPr lang="en-US" sz="2800" dirty="0"/>
              <a:t>3.  Dedicated and </a:t>
            </a:r>
            <a:r>
              <a:rPr lang="en-US" sz="2800" u="sng" dirty="0"/>
              <a:t>highly</a:t>
            </a:r>
            <a:r>
              <a:rPr lang="en-US" sz="2800" dirty="0"/>
              <a:t> </a:t>
            </a:r>
            <a:r>
              <a:rPr lang="en-US" sz="2800" u="sng" dirty="0"/>
              <a:t>focused</a:t>
            </a:r>
            <a:r>
              <a:rPr lang="en-US" sz="2800" dirty="0"/>
              <a:t> students</a:t>
            </a:r>
          </a:p>
        </p:txBody>
      </p:sp>
      <p:sp>
        <p:nvSpPr>
          <p:cNvPr id="9" name="TextBox 8"/>
          <p:cNvSpPr txBox="1"/>
          <p:nvPr/>
        </p:nvSpPr>
        <p:spPr>
          <a:xfrm>
            <a:off x="1262844" y="4742286"/>
            <a:ext cx="6834572" cy="523220"/>
          </a:xfrm>
          <a:prstGeom prst="rect">
            <a:avLst/>
          </a:prstGeom>
          <a:noFill/>
        </p:spPr>
        <p:txBody>
          <a:bodyPr wrap="square" rtlCol="0">
            <a:spAutoFit/>
          </a:bodyPr>
          <a:lstStyle/>
          <a:p>
            <a:r>
              <a:rPr lang="en-US" sz="2800" dirty="0"/>
              <a:t>4.  Schedule </a:t>
            </a:r>
            <a:r>
              <a:rPr lang="en-US" sz="2000" dirty="0"/>
              <a:t>(Is there enough time?)</a:t>
            </a:r>
          </a:p>
        </p:txBody>
      </p:sp>
      <p:sp>
        <p:nvSpPr>
          <p:cNvPr id="10" name="TextBox 9"/>
          <p:cNvSpPr txBox="1"/>
          <p:nvPr/>
        </p:nvSpPr>
        <p:spPr>
          <a:xfrm>
            <a:off x="1262844" y="5246342"/>
            <a:ext cx="9658908" cy="523220"/>
          </a:xfrm>
          <a:prstGeom prst="rect">
            <a:avLst/>
          </a:prstGeom>
          <a:noFill/>
        </p:spPr>
        <p:txBody>
          <a:bodyPr wrap="square" rtlCol="0">
            <a:spAutoFit/>
          </a:bodyPr>
          <a:lstStyle/>
          <a:p>
            <a:r>
              <a:rPr lang="en-US" sz="2800" dirty="0"/>
              <a:t>5.  Robot Weight </a:t>
            </a:r>
            <a:r>
              <a:rPr lang="en-US" sz="2000" dirty="0"/>
              <a:t>(More functions = more weight…  Your robot may weigh too much)</a:t>
            </a:r>
          </a:p>
        </p:txBody>
      </p:sp>
    </p:spTree>
    <p:extLst>
      <p:ext uri="{BB962C8B-B14F-4D97-AF65-F5344CB8AC3E}">
        <p14:creationId xmlns:p14="http://schemas.microsoft.com/office/powerpoint/2010/main" val="3200378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B4B2A5-DDA0-4AE5-B94D-C28D6FA03DE2}"/>
              </a:ext>
            </a:extLst>
          </p:cNvPr>
          <p:cNvSpPr>
            <a:spLocks noGrp="1"/>
          </p:cNvSpPr>
          <p:nvPr>
            <p:ph type="sldNum" sz="quarter" idx="12"/>
          </p:nvPr>
        </p:nvSpPr>
        <p:spPr/>
        <p:txBody>
          <a:bodyPr/>
          <a:lstStyle/>
          <a:p>
            <a:fld id="{250E1DB3-0B48-4064-BDEE-D53BF4AF9A9D}" type="slidenum">
              <a:rPr lang="en-US" smtClean="0"/>
              <a:t>5</a:t>
            </a:fld>
            <a:endParaRPr lang="en-US"/>
          </a:p>
        </p:txBody>
      </p:sp>
      <p:sp>
        <p:nvSpPr>
          <p:cNvPr id="3" name="TextBox 2">
            <a:extLst>
              <a:ext uri="{FF2B5EF4-FFF2-40B4-BE49-F238E27FC236}">
                <a16:creationId xmlns:a16="http://schemas.microsoft.com/office/drawing/2014/main" id="{BD002743-B5C3-4EA9-A4C1-E2B250B0C75A}"/>
              </a:ext>
            </a:extLst>
          </p:cNvPr>
          <p:cNvSpPr txBox="1"/>
          <p:nvPr/>
        </p:nvSpPr>
        <p:spPr>
          <a:xfrm>
            <a:off x="1955540" y="2420888"/>
            <a:ext cx="8280920" cy="1384995"/>
          </a:xfrm>
          <a:prstGeom prst="rect">
            <a:avLst/>
          </a:prstGeom>
          <a:noFill/>
        </p:spPr>
        <p:txBody>
          <a:bodyPr wrap="square" rtlCol="0">
            <a:spAutoFit/>
          </a:bodyPr>
          <a:lstStyle/>
          <a:p>
            <a:pPr algn="ctr"/>
            <a:r>
              <a:rPr lang="en-US" sz="2800" dirty="0"/>
              <a:t>Let’s take a look at some of the challenges one can expect to encounter when tackling a complex robot build.  </a:t>
            </a:r>
          </a:p>
        </p:txBody>
      </p:sp>
    </p:spTree>
    <p:extLst>
      <p:ext uri="{BB962C8B-B14F-4D97-AF65-F5344CB8AC3E}">
        <p14:creationId xmlns:p14="http://schemas.microsoft.com/office/powerpoint/2010/main" val="173325098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8B15AC-84DB-4C5B-BC56-B40537B0D266}"/>
              </a:ext>
            </a:extLst>
          </p:cNvPr>
          <p:cNvSpPr>
            <a:spLocks noGrp="1"/>
          </p:cNvSpPr>
          <p:nvPr>
            <p:ph type="sldNum" sz="quarter" idx="12"/>
          </p:nvPr>
        </p:nvSpPr>
        <p:spPr/>
        <p:txBody>
          <a:bodyPr/>
          <a:lstStyle/>
          <a:p>
            <a:fld id="{250E1DB3-0B48-4064-BDEE-D53BF4AF9A9D}" type="slidenum">
              <a:rPr lang="en-US" smtClean="0"/>
              <a:t>6</a:t>
            </a:fld>
            <a:endParaRPr lang="en-US"/>
          </a:p>
        </p:txBody>
      </p:sp>
      <p:sp>
        <p:nvSpPr>
          <p:cNvPr id="3" name="TextBox 2">
            <a:extLst>
              <a:ext uri="{FF2B5EF4-FFF2-40B4-BE49-F238E27FC236}">
                <a16:creationId xmlns:a16="http://schemas.microsoft.com/office/drawing/2014/main" id="{4E7DC83E-F207-431D-BD20-06E6F71F248B}"/>
              </a:ext>
            </a:extLst>
          </p:cNvPr>
          <p:cNvSpPr txBox="1"/>
          <p:nvPr/>
        </p:nvSpPr>
        <p:spPr>
          <a:xfrm>
            <a:off x="1235460" y="980728"/>
            <a:ext cx="939704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Robotics competitions tend to have very complex requirements, and usually have a relatively short amount time for designing, building, and testing. </a:t>
            </a:r>
          </a:p>
        </p:txBody>
      </p:sp>
      <p:sp>
        <p:nvSpPr>
          <p:cNvPr id="4" name="TextBox 3">
            <a:extLst>
              <a:ext uri="{FF2B5EF4-FFF2-40B4-BE49-F238E27FC236}">
                <a16:creationId xmlns:a16="http://schemas.microsoft.com/office/drawing/2014/main" id="{8367F118-B77E-4225-94B5-59B3FABF80D8}"/>
              </a:ext>
            </a:extLst>
          </p:cNvPr>
          <p:cNvSpPr txBox="1"/>
          <p:nvPr/>
        </p:nvSpPr>
        <p:spPr>
          <a:xfrm>
            <a:off x="1235460" y="2312876"/>
            <a:ext cx="939704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Competitions usually require the robot to do many tasks in order to score points.  It is very tempting to attempt to design a robot that can do everything.</a:t>
            </a:r>
          </a:p>
        </p:txBody>
      </p:sp>
      <p:sp>
        <p:nvSpPr>
          <p:cNvPr id="5" name="TextBox 4">
            <a:extLst>
              <a:ext uri="{FF2B5EF4-FFF2-40B4-BE49-F238E27FC236}">
                <a16:creationId xmlns:a16="http://schemas.microsoft.com/office/drawing/2014/main" id="{12971225-1CC9-49FC-8C99-871CAC326379}"/>
              </a:ext>
            </a:extLst>
          </p:cNvPr>
          <p:cNvSpPr txBox="1"/>
          <p:nvPr/>
        </p:nvSpPr>
        <p:spPr>
          <a:xfrm>
            <a:off x="1242070" y="3645024"/>
            <a:ext cx="9397044"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numerous and varying task requirements are not established by accident.  The complex requirements are intended to make the teams develop a strategy and then make tough design choices based on the skill level of their teams.  </a:t>
            </a:r>
          </a:p>
        </p:txBody>
      </p:sp>
      <p:sp>
        <p:nvSpPr>
          <p:cNvPr id="6" name="TextBox 5">
            <a:extLst>
              <a:ext uri="{FF2B5EF4-FFF2-40B4-BE49-F238E27FC236}">
                <a16:creationId xmlns:a16="http://schemas.microsoft.com/office/drawing/2014/main" id="{759BA018-2D63-4280-B4B6-D8530D0D5D7A}"/>
              </a:ext>
            </a:extLst>
          </p:cNvPr>
          <p:cNvSpPr txBox="1"/>
          <p:nvPr/>
        </p:nvSpPr>
        <p:spPr>
          <a:xfrm>
            <a:off x="1242070" y="5337212"/>
            <a:ext cx="939704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While it is possible to develop a robot that can achieve all of the objectives, it is actually VERY difficult.</a:t>
            </a:r>
          </a:p>
        </p:txBody>
      </p:sp>
      <p:sp>
        <p:nvSpPr>
          <p:cNvPr id="7" name="Title 1">
            <a:extLst>
              <a:ext uri="{FF2B5EF4-FFF2-40B4-BE49-F238E27FC236}">
                <a16:creationId xmlns:a16="http://schemas.microsoft.com/office/drawing/2014/main" id="{F21B9DEC-E836-4F9B-896A-746554591494}"/>
              </a:ext>
            </a:extLst>
          </p:cNvPr>
          <p:cNvSpPr txBox="1">
            <a:spLocks/>
          </p:cNvSpPr>
          <p:nvPr/>
        </p:nvSpPr>
        <p:spPr>
          <a:xfrm>
            <a:off x="1970856" y="260648"/>
            <a:ext cx="8229600" cy="483154"/>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Challenges</a:t>
            </a:r>
          </a:p>
        </p:txBody>
      </p:sp>
    </p:spTree>
    <p:extLst>
      <p:ext uri="{BB962C8B-B14F-4D97-AF65-F5344CB8AC3E}">
        <p14:creationId xmlns:p14="http://schemas.microsoft.com/office/powerpoint/2010/main" val="10947028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8B15AC-84DB-4C5B-BC56-B40537B0D266}"/>
              </a:ext>
            </a:extLst>
          </p:cNvPr>
          <p:cNvSpPr>
            <a:spLocks noGrp="1"/>
          </p:cNvSpPr>
          <p:nvPr>
            <p:ph type="sldNum" sz="quarter" idx="12"/>
          </p:nvPr>
        </p:nvSpPr>
        <p:spPr/>
        <p:txBody>
          <a:bodyPr/>
          <a:lstStyle/>
          <a:p>
            <a:fld id="{250E1DB3-0B48-4064-BDEE-D53BF4AF9A9D}" type="slidenum">
              <a:rPr lang="en-US" smtClean="0"/>
              <a:t>7</a:t>
            </a:fld>
            <a:endParaRPr lang="en-US"/>
          </a:p>
        </p:txBody>
      </p:sp>
      <p:sp>
        <p:nvSpPr>
          <p:cNvPr id="3" name="TextBox 2">
            <a:extLst>
              <a:ext uri="{FF2B5EF4-FFF2-40B4-BE49-F238E27FC236}">
                <a16:creationId xmlns:a16="http://schemas.microsoft.com/office/drawing/2014/main" id="{4E7DC83E-F207-431D-BD20-06E6F71F248B}"/>
              </a:ext>
            </a:extLst>
          </p:cNvPr>
          <p:cNvSpPr txBox="1"/>
          <p:nvPr/>
        </p:nvSpPr>
        <p:spPr>
          <a:xfrm>
            <a:off x="1235460" y="872716"/>
            <a:ext cx="9397044"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t>DESIGN:</a:t>
            </a:r>
            <a:r>
              <a:rPr lang="en-US" sz="2400" dirty="0"/>
              <a:t>  Good designers have experience and/or engineering knowledge.  Students typically have neither (it’s just a fact of life).  This will greatly extend the design phase of the project.</a:t>
            </a:r>
          </a:p>
        </p:txBody>
      </p:sp>
      <p:sp>
        <p:nvSpPr>
          <p:cNvPr id="4" name="TextBox 3">
            <a:extLst>
              <a:ext uri="{FF2B5EF4-FFF2-40B4-BE49-F238E27FC236}">
                <a16:creationId xmlns:a16="http://schemas.microsoft.com/office/drawing/2014/main" id="{8367F118-B77E-4225-94B5-59B3FABF80D8}"/>
              </a:ext>
            </a:extLst>
          </p:cNvPr>
          <p:cNvSpPr txBox="1"/>
          <p:nvPr/>
        </p:nvSpPr>
        <p:spPr>
          <a:xfrm>
            <a:off x="1229036" y="2240868"/>
            <a:ext cx="9397044" cy="1938992"/>
          </a:xfrm>
          <a:prstGeom prst="rect">
            <a:avLst/>
          </a:prstGeom>
          <a:noFill/>
        </p:spPr>
        <p:txBody>
          <a:bodyPr wrap="square" rtlCol="0">
            <a:spAutoFit/>
          </a:bodyPr>
          <a:lstStyle/>
          <a:p>
            <a:pPr marL="342900" indent="-342900">
              <a:buFont typeface="Arial" panose="020B0604020202020204" pitchFamily="34" charset="0"/>
              <a:buChar char="•"/>
            </a:pPr>
            <a:r>
              <a:rPr lang="en-US" sz="2400" b="1" dirty="0"/>
              <a:t>CONSTRUCTION:</a:t>
            </a:r>
            <a:r>
              <a:rPr lang="en-US" sz="2400" dirty="0"/>
              <a:t> Students will probably have limited skills when it comes to using tools.  This is especially acute when more tools such as lathes and milling machines are needed.  Experience has shown that a job that should take less than an hour will take nearly four hours when an inexperienced student attempts the job alone.</a:t>
            </a:r>
          </a:p>
        </p:txBody>
      </p:sp>
      <p:sp>
        <p:nvSpPr>
          <p:cNvPr id="7" name="Title 1">
            <a:extLst>
              <a:ext uri="{FF2B5EF4-FFF2-40B4-BE49-F238E27FC236}">
                <a16:creationId xmlns:a16="http://schemas.microsoft.com/office/drawing/2014/main" id="{8560C190-33EF-4746-AA0E-1F0EF9D5BA10}"/>
              </a:ext>
            </a:extLst>
          </p:cNvPr>
          <p:cNvSpPr txBox="1">
            <a:spLocks/>
          </p:cNvSpPr>
          <p:nvPr/>
        </p:nvSpPr>
        <p:spPr>
          <a:xfrm>
            <a:off x="1970856" y="260648"/>
            <a:ext cx="8229600" cy="483154"/>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Challenges</a:t>
            </a:r>
          </a:p>
        </p:txBody>
      </p:sp>
      <p:sp>
        <p:nvSpPr>
          <p:cNvPr id="6" name="TextBox 5">
            <a:extLst>
              <a:ext uri="{FF2B5EF4-FFF2-40B4-BE49-F238E27FC236}">
                <a16:creationId xmlns:a16="http://schemas.microsoft.com/office/drawing/2014/main" id="{0D901B9E-1031-42C1-A9F3-C93E2EEB04B9}"/>
              </a:ext>
            </a:extLst>
          </p:cNvPr>
          <p:cNvSpPr txBox="1"/>
          <p:nvPr/>
        </p:nvSpPr>
        <p:spPr>
          <a:xfrm>
            <a:off x="1235460" y="4329100"/>
            <a:ext cx="9397044" cy="1938992"/>
          </a:xfrm>
          <a:prstGeom prst="rect">
            <a:avLst/>
          </a:prstGeom>
          <a:noFill/>
        </p:spPr>
        <p:txBody>
          <a:bodyPr wrap="square" rtlCol="0">
            <a:spAutoFit/>
          </a:bodyPr>
          <a:lstStyle/>
          <a:p>
            <a:pPr marL="342900" indent="-342900">
              <a:buFont typeface="Arial" panose="020B0604020202020204" pitchFamily="34" charset="0"/>
              <a:buChar char="•"/>
            </a:pPr>
            <a:r>
              <a:rPr lang="en-US" sz="2400" b="1" dirty="0"/>
              <a:t>SOFTWARE PROGRAMMING:</a:t>
            </a:r>
            <a:r>
              <a:rPr lang="en-US" sz="2400" dirty="0"/>
              <a:t> Depending on the competition, software programming may be required.  While high-level programming platforms are generally used in the competitions, linking together the necessary software modules can be very complicated.  A mentor with programming experience is important.</a:t>
            </a:r>
          </a:p>
        </p:txBody>
      </p:sp>
    </p:spTree>
    <p:extLst>
      <p:ext uri="{BB962C8B-B14F-4D97-AF65-F5344CB8AC3E}">
        <p14:creationId xmlns:p14="http://schemas.microsoft.com/office/powerpoint/2010/main" val="29668946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8B15AC-84DB-4C5B-BC56-B40537B0D266}"/>
              </a:ext>
            </a:extLst>
          </p:cNvPr>
          <p:cNvSpPr>
            <a:spLocks noGrp="1"/>
          </p:cNvSpPr>
          <p:nvPr>
            <p:ph type="sldNum" sz="quarter" idx="12"/>
          </p:nvPr>
        </p:nvSpPr>
        <p:spPr/>
        <p:txBody>
          <a:bodyPr/>
          <a:lstStyle/>
          <a:p>
            <a:fld id="{250E1DB3-0B48-4064-BDEE-D53BF4AF9A9D}" type="slidenum">
              <a:rPr lang="en-US" smtClean="0"/>
              <a:t>8</a:t>
            </a:fld>
            <a:endParaRPr lang="en-US"/>
          </a:p>
        </p:txBody>
      </p:sp>
      <p:sp>
        <p:nvSpPr>
          <p:cNvPr id="3" name="TextBox 2">
            <a:extLst>
              <a:ext uri="{FF2B5EF4-FFF2-40B4-BE49-F238E27FC236}">
                <a16:creationId xmlns:a16="http://schemas.microsoft.com/office/drawing/2014/main" id="{4E7DC83E-F207-431D-BD20-06E6F71F248B}"/>
              </a:ext>
            </a:extLst>
          </p:cNvPr>
          <p:cNvSpPr txBox="1"/>
          <p:nvPr/>
        </p:nvSpPr>
        <p:spPr>
          <a:xfrm>
            <a:off x="1235460" y="980728"/>
            <a:ext cx="939704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Too much time may be spent on brainstorming and identifying potential mechanism concepts.</a:t>
            </a:r>
          </a:p>
        </p:txBody>
      </p:sp>
      <p:sp>
        <p:nvSpPr>
          <p:cNvPr id="4" name="TextBox 3">
            <a:extLst>
              <a:ext uri="{FF2B5EF4-FFF2-40B4-BE49-F238E27FC236}">
                <a16:creationId xmlns:a16="http://schemas.microsoft.com/office/drawing/2014/main" id="{8367F118-B77E-4225-94B5-59B3FABF80D8}"/>
              </a:ext>
            </a:extLst>
          </p:cNvPr>
          <p:cNvSpPr txBox="1"/>
          <p:nvPr/>
        </p:nvSpPr>
        <p:spPr>
          <a:xfrm>
            <a:off x="1231687" y="3003339"/>
            <a:ext cx="939704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Students may take a lot longer than expected to complete tasks (even relatively simple tasks). </a:t>
            </a:r>
          </a:p>
        </p:txBody>
      </p:sp>
      <p:sp>
        <p:nvSpPr>
          <p:cNvPr id="7" name="Title 1">
            <a:extLst>
              <a:ext uri="{FF2B5EF4-FFF2-40B4-BE49-F238E27FC236}">
                <a16:creationId xmlns:a16="http://schemas.microsoft.com/office/drawing/2014/main" id="{F21B9DEC-E836-4F9B-896A-746554591494}"/>
              </a:ext>
            </a:extLst>
          </p:cNvPr>
          <p:cNvSpPr txBox="1">
            <a:spLocks/>
          </p:cNvSpPr>
          <p:nvPr/>
        </p:nvSpPr>
        <p:spPr>
          <a:xfrm>
            <a:off x="1970856" y="260648"/>
            <a:ext cx="8229600" cy="483154"/>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rgbClr val="FF0000"/>
                </a:solidFill>
                <a:latin typeface="+mn-lt"/>
              </a:rPr>
              <a:t>Possible Project Execution Issues</a:t>
            </a:r>
          </a:p>
        </p:txBody>
      </p:sp>
      <p:sp>
        <p:nvSpPr>
          <p:cNvPr id="8" name="TextBox 7">
            <a:extLst>
              <a:ext uri="{FF2B5EF4-FFF2-40B4-BE49-F238E27FC236}">
                <a16:creationId xmlns:a16="http://schemas.microsoft.com/office/drawing/2014/main" id="{B071DF0C-411E-45E3-BA89-6304A797803E}"/>
              </a:ext>
            </a:extLst>
          </p:cNvPr>
          <p:cNvSpPr txBox="1"/>
          <p:nvPr/>
        </p:nvSpPr>
        <p:spPr>
          <a:xfrm>
            <a:off x="1231687" y="4047455"/>
            <a:ext cx="9397044"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Large teams can be difficult to coordinate and keep motivated. </a:t>
            </a:r>
          </a:p>
        </p:txBody>
      </p:sp>
      <p:sp>
        <p:nvSpPr>
          <p:cNvPr id="9" name="TextBox 8">
            <a:extLst>
              <a:ext uri="{FF2B5EF4-FFF2-40B4-BE49-F238E27FC236}">
                <a16:creationId xmlns:a16="http://schemas.microsoft.com/office/drawing/2014/main" id="{002590AF-E0A9-4F6A-936E-5157D5B19061}"/>
              </a:ext>
            </a:extLst>
          </p:cNvPr>
          <p:cNvSpPr txBox="1"/>
          <p:nvPr/>
        </p:nvSpPr>
        <p:spPr>
          <a:xfrm>
            <a:off x="1231687" y="1963663"/>
            <a:ext cx="9397044"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Design sub-teams may be reluctant to scrap their concept and may spend too much time trying to get a mock-up to work.</a:t>
            </a:r>
          </a:p>
        </p:txBody>
      </p:sp>
      <p:sp>
        <p:nvSpPr>
          <p:cNvPr id="10" name="TextBox 9">
            <a:extLst>
              <a:ext uri="{FF2B5EF4-FFF2-40B4-BE49-F238E27FC236}">
                <a16:creationId xmlns:a16="http://schemas.microsoft.com/office/drawing/2014/main" id="{38E28A42-91EA-4263-99AA-2AB759A51153}"/>
              </a:ext>
            </a:extLst>
          </p:cNvPr>
          <p:cNvSpPr txBox="1"/>
          <p:nvPr/>
        </p:nvSpPr>
        <p:spPr>
          <a:xfrm>
            <a:off x="1231687" y="4797152"/>
            <a:ext cx="9397044"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For a complex project with a time limit, it may be necessary to work several hours per day and 6 or 7 days per week.  Can this much time be devoted to the effort?  </a:t>
            </a:r>
          </a:p>
        </p:txBody>
      </p:sp>
    </p:spTree>
    <p:extLst>
      <p:ext uri="{BB962C8B-B14F-4D97-AF65-F5344CB8AC3E}">
        <p14:creationId xmlns:p14="http://schemas.microsoft.com/office/powerpoint/2010/main" val="41725835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B4B2A5-DDA0-4AE5-B94D-C28D6FA03DE2}"/>
              </a:ext>
            </a:extLst>
          </p:cNvPr>
          <p:cNvSpPr>
            <a:spLocks noGrp="1"/>
          </p:cNvSpPr>
          <p:nvPr>
            <p:ph type="sldNum" sz="quarter" idx="12"/>
          </p:nvPr>
        </p:nvSpPr>
        <p:spPr/>
        <p:txBody>
          <a:bodyPr/>
          <a:lstStyle/>
          <a:p>
            <a:fld id="{250E1DB3-0B48-4064-BDEE-D53BF4AF9A9D}" type="slidenum">
              <a:rPr lang="en-US" smtClean="0"/>
              <a:t>9</a:t>
            </a:fld>
            <a:endParaRPr lang="en-US"/>
          </a:p>
        </p:txBody>
      </p:sp>
      <p:sp>
        <p:nvSpPr>
          <p:cNvPr id="3" name="TextBox 2">
            <a:extLst>
              <a:ext uri="{FF2B5EF4-FFF2-40B4-BE49-F238E27FC236}">
                <a16:creationId xmlns:a16="http://schemas.microsoft.com/office/drawing/2014/main" id="{BD002743-B5C3-4EA9-A4C1-E2B250B0C75A}"/>
              </a:ext>
            </a:extLst>
          </p:cNvPr>
          <p:cNvSpPr txBox="1"/>
          <p:nvPr/>
        </p:nvSpPr>
        <p:spPr>
          <a:xfrm>
            <a:off x="2171564" y="1448780"/>
            <a:ext cx="8280920" cy="1384995"/>
          </a:xfrm>
          <a:prstGeom prst="rect">
            <a:avLst/>
          </a:prstGeom>
          <a:noFill/>
        </p:spPr>
        <p:txBody>
          <a:bodyPr wrap="square" rtlCol="0">
            <a:spAutoFit/>
          </a:bodyPr>
          <a:lstStyle/>
          <a:p>
            <a:pPr algn="ctr"/>
            <a:r>
              <a:rPr lang="en-US" sz="2800" dirty="0"/>
              <a:t>Let’s review a couple past FIRST Robotics competitions and examine the goals and outcomes of a real FIRST Robotics team   </a:t>
            </a:r>
          </a:p>
        </p:txBody>
      </p:sp>
      <p:sp>
        <p:nvSpPr>
          <p:cNvPr id="4" name="TextBox 3">
            <a:extLst>
              <a:ext uri="{FF2B5EF4-FFF2-40B4-BE49-F238E27FC236}">
                <a16:creationId xmlns:a16="http://schemas.microsoft.com/office/drawing/2014/main" id="{0603D195-8242-4FFD-8F21-B5A1F80CA849}"/>
              </a:ext>
            </a:extLst>
          </p:cNvPr>
          <p:cNvSpPr txBox="1"/>
          <p:nvPr/>
        </p:nvSpPr>
        <p:spPr>
          <a:xfrm>
            <a:off x="2171564" y="3376154"/>
            <a:ext cx="8280920" cy="1815882"/>
          </a:xfrm>
          <a:prstGeom prst="rect">
            <a:avLst/>
          </a:prstGeom>
          <a:noFill/>
        </p:spPr>
        <p:txBody>
          <a:bodyPr wrap="square" rtlCol="0">
            <a:spAutoFit/>
          </a:bodyPr>
          <a:lstStyle/>
          <a:p>
            <a:pPr algn="ctr"/>
            <a:r>
              <a:rPr lang="en-US" sz="2800" dirty="0"/>
              <a:t>It should be noted that this is just one team out of thousands.  Results will obviously vary due to team experience and technical strengths of the students and mentors.</a:t>
            </a:r>
          </a:p>
        </p:txBody>
      </p:sp>
    </p:spTree>
    <p:extLst>
      <p:ext uri="{BB962C8B-B14F-4D97-AF65-F5344CB8AC3E}">
        <p14:creationId xmlns:p14="http://schemas.microsoft.com/office/powerpoint/2010/main" val="1992340035"/>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1245</TotalTime>
  <Words>2228</Words>
  <Application>Microsoft Office PowerPoint</Application>
  <PresentationFormat>Widescreen</PresentationFormat>
  <Paragraphs>162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Robotics In Search of the Do-all Robot</vt:lpstr>
      <vt:lpstr>PowerPoint Presentation</vt:lpstr>
      <vt:lpstr>The Duck</vt:lpstr>
      <vt:lpstr>Is the “Do All” Robot Possible? </vt:lpstr>
      <vt:lpstr>PowerPoint Presentation</vt:lpstr>
      <vt:lpstr>PowerPoint Presentation</vt:lpstr>
      <vt:lpstr>PowerPoint Presentation</vt:lpstr>
      <vt:lpstr>PowerPoint Presentation</vt:lpstr>
      <vt:lpstr>PowerPoint Presentation</vt:lpstr>
      <vt:lpstr>PowerPoint Presentation</vt:lpstr>
      <vt:lpstr>Design Goals Established by the Team </vt:lpstr>
      <vt:lpstr>PowerPoint Presentation</vt:lpstr>
      <vt:lpstr>Achieved Design Elements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NASA/ODIN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search for the do-all and do it all well Robot…</dc:title>
  <dc:creator>peberspe</dc:creator>
  <cp:lastModifiedBy>Philip Eberspeaker</cp:lastModifiedBy>
  <cp:revision>72</cp:revision>
  <dcterms:created xsi:type="dcterms:W3CDTF">2012-03-15T15:00:36Z</dcterms:created>
  <dcterms:modified xsi:type="dcterms:W3CDTF">2018-09-05T23:51:08Z</dcterms:modified>
</cp:coreProperties>
</file>